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5" r:id="rId3"/>
    <p:sldId id="257" r:id="rId4"/>
    <p:sldId id="258" r:id="rId5"/>
    <p:sldId id="259" r:id="rId6"/>
    <p:sldId id="276" r:id="rId7"/>
    <p:sldId id="277" r:id="rId8"/>
    <p:sldId id="278" r:id="rId9"/>
    <p:sldId id="260" r:id="rId10"/>
    <p:sldId id="279" r:id="rId11"/>
    <p:sldId id="280" r:id="rId12"/>
    <p:sldId id="281" r:id="rId13"/>
    <p:sldId id="282" r:id="rId14"/>
    <p:sldId id="283" r:id="rId15"/>
    <p:sldId id="284" r:id="rId16"/>
    <p:sldId id="285" r:id="rId17"/>
    <p:sldId id="261" r:id="rId18"/>
  </p:sldIdLst>
  <p:sldSz cx="18288000" cy="10287000"/>
  <p:notesSz cx="6858000" cy="9144000"/>
  <p:embeddedFontLst>
    <p:embeddedFont>
      <p:font typeface="Asap" panose="020B0604020202020204" charset="0"/>
      <p:regular r:id="rId19"/>
    </p:embeddedFont>
    <p:embeddedFont>
      <p:font typeface="Asap Bold" panose="020B0604020202020204" charset="0"/>
      <p:regular r:id="rId20"/>
    </p:embeddedFont>
    <p:embeddedFont>
      <p:font typeface="Cabin Medium" panose="020B0604020202020204" charset="0"/>
      <p:regular r:id="rId21"/>
    </p:embeddedFont>
    <p:embeddedFont>
      <p:font typeface="Cabin Semi-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2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163090-8B73-4E89-BCD4-9CBEF6DA83E2}"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C89EB31-BAD9-44DF-9DAA-8AE97404DCF4}">
      <dgm:prSet/>
      <dgm:spPr/>
      <dgm:t>
        <a:bodyPr/>
        <a:lstStyle/>
        <a:p>
          <a:r>
            <a:rPr lang="en-US"/>
            <a:t>Thời gian biểu: Đo thời gian hoàn thành dự án.</a:t>
          </a:r>
        </a:p>
      </dgm:t>
    </dgm:pt>
    <dgm:pt modelId="{CD1B7CDF-E562-46ED-82D9-65AC8CDAF4AC}" type="parTrans" cxnId="{58E32EF9-54CC-43AA-9495-01ED83A94599}">
      <dgm:prSet/>
      <dgm:spPr/>
      <dgm:t>
        <a:bodyPr/>
        <a:lstStyle/>
        <a:p>
          <a:endParaRPr lang="en-US"/>
        </a:p>
      </dgm:t>
    </dgm:pt>
    <dgm:pt modelId="{B91F5169-9AD4-4B17-869A-8B8A547E9AE9}" type="sibTrans" cxnId="{58E32EF9-54CC-43AA-9495-01ED83A94599}">
      <dgm:prSet/>
      <dgm:spPr/>
      <dgm:t>
        <a:bodyPr/>
        <a:lstStyle/>
        <a:p>
          <a:endParaRPr lang="en-US"/>
        </a:p>
      </dgm:t>
    </dgm:pt>
    <dgm:pt modelId="{EEBE8F4D-A87F-4585-BAA4-31EB252D876D}">
      <dgm:prSet/>
      <dgm:spPr/>
      <dgm:t>
        <a:bodyPr/>
        <a:lstStyle/>
        <a:p>
          <a:r>
            <a:rPr lang="en-US"/>
            <a:t>Nỗ lực: Theo dõi nhân lực và ngân sách.</a:t>
          </a:r>
        </a:p>
      </dgm:t>
    </dgm:pt>
    <dgm:pt modelId="{6A7821BE-A61B-46F8-BAB6-591DC4867FA1}" type="parTrans" cxnId="{796BA282-30EB-44E6-81D0-B4973D102A4F}">
      <dgm:prSet/>
      <dgm:spPr/>
      <dgm:t>
        <a:bodyPr/>
        <a:lstStyle/>
        <a:p>
          <a:endParaRPr lang="en-US"/>
        </a:p>
      </dgm:t>
    </dgm:pt>
    <dgm:pt modelId="{5915B182-2CF9-4283-9C6F-C85EC196A9F2}" type="sibTrans" cxnId="{796BA282-30EB-44E6-81D0-B4973D102A4F}">
      <dgm:prSet/>
      <dgm:spPr/>
      <dgm:t>
        <a:bodyPr/>
        <a:lstStyle/>
        <a:p>
          <a:endParaRPr lang="en-US"/>
        </a:p>
      </dgm:t>
    </dgm:pt>
    <dgm:pt modelId="{FB84BB6B-2726-4464-95A3-0951A3ACE77E}">
      <dgm:prSet/>
      <dgm:spPr/>
      <dgm:t>
        <a:bodyPr/>
        <a:lstStyle/>
        <a:p>
          <a:r>
            <a:rPr lang="en-US"/>
            <a:t>Lỗi: Ghi nhận, theo dõi lỗi để đảm bảo chất lượng.</a:t>
          </a:r>
        </a:p>
      </dgm:t>
    </dgm:pt>
    <dgm:pt modelId="{EAE0714C-9B43-41A7-9BFB-090A72E21025}" type="parTrans" cxnId="{6D4D37BD-AFEF-4B62-A8DF-1AAE25762370}">
      <dgm:prSet/>
      <dgm:spPr/>
      <dgm:t>
        <a:bodyPr/>
        <a:lstStyle/>
        <a:p>
          <a:endParaRPr lang="en-US"/>
        </a:p>
      </dgm:t>
    </dgm:pt>
    <dgm:pt modelId="{E2E67D86-207B-46E5-8124-FB7CF8A1AA92}" type="sibTrans" cxnId="{6D4D37BD-AFEF-4B62-A8DF-1AAE25762370}">
      <dgm:prSet/>
      <dgm:spPr/>
      <dgm:t>
        <a:bodyPr/>
        <a:lstStyle/>
        <a:p>
          <a:endParaRPr lang="en-US"/>
        </a:p>
      </dgm:t>
    </dgm:pt>
    <dgm:pt modelId="{865C02D2-56F6-4A95-A759-2D648AF9E93B}">
      <dgm:prSet/>
      <dgm:spPr/>
      <dgm:t>
        <a:bodyPr/>
        <a:lstStyle/>
        <a:p>
          <a:r>
            <a:rPr lang="en-US"/>
            <a:t>Kích thước: Đo mã hoặc điểm chức năng.</a:t>
          </a:r>
        </a:p>
      </dgm:t>
    </dgm:pt>
    <dgm:pt modelId="{408117A2-392A-46B4-8D70-F1B4A2592C43}" type="parTrans" cxnId="{0E46F10A-322B-47EC-B34D-7B00766DE084}">
      <dgm:prSet/>
      <dgm:spPr/>
      <dgm:t>
        <a:bodyPr/>
        <a:lstStyle/>
        <a:p>
          <a:endParaRPr lang="en-US"/>
        </a:p>
      </dgm:t>
    </dgm:pt>
    <dgm:pt modelId="{EDA149FF-910E-41E7-B82E-3CA2C04FEE20}" type="sibTrans" cxnId="{0E46F10A-322B-47EC-B34D-7B00766DE084}">
      <dgm:prSet/>
      <dgm:spPr/>
      <dgm:t>
        <a:bodyPr/>
        <a:lstStyle/>
        <a:p>
          <a:endParaRPr lang="en-US"/>
        </a:p>
      </dgm:t>
    </dgm:pt>
    <dgm:pt modelId="{9B547A03-A49B-4272-A795-2AA72B689B04}" type="pres">
      <dgm:prSet presAssocID="{64163090-8B73-4E89-BCD4-9CBEF6DA83E2}" presName="hierChild1" presStyleCnt="0">
        <dgm:presLayoutVars>
          <dgm:chPref val="1"/>
          <dgm:dir/>
          <dgm:animOne val="branch"/>
          <dgm:animLvl val="lvl"/>
          <dgm:resizeHandles/>
        </dgm:presLayoutVars>
      </dgm:prSet>
      <dgm:spPr/>
    </dgm:pt>
    <dgm:pt modelId="{E03FFB13-8080-4214-98C7-03DA8D967E4D}" type="pres">
      <dgm:prSet presAssocID="{9C89EB31-BAD9-44DF-9DAA-8AE97404DCF4}" presName="hierRoot1" presStyleCnt="0"/>
      <dgm:spPr/>
    </dgm:pt>
    <dgm:pt modelId="{8D260F73-7F35-4EB6-876A-FE3E23B9A7E5}" type="pres">
      <dgm:prSet presAssocID="{9C89EB31-BAD9-44DF-9DAA-8AE97404DCF4}" presName="composite" presStyleCnt="0"/>
      <dgm:spPr/>
    </dgm:pt>
    <dgm:pt modelId="{597F43FF-DD8A-4A14-972E-B2F33B61CD6E}" type="pres">
      <dgm:prSet presAssocID="{9C89EB31-BAD9-44DF-9DAA-8AE97404DCF4}" presName="background" presStyleLbl="node0" presStyleIdx="0" presStyleCnt="4"/>
      <dgm:spPr/>
    </dgm:pt>
    <dgm:pt modelId="{9358B094-FCAC-4955-85F7-E5FEA0F2A80A}" type="pres">
      <dgm:prSet presAssocID="{9C89EB31-BAD9-44DF-9DAA-8AE97404DCF4}" presName="text" presStyleLbl="fgAcc0" presStyleIdx="0" presStyleCnt="4">
        <dgm:presLayoutVars>
          <dgm:chPref val="3"/>
        </dgm:presLayoutVars>
      </dgm:prSet>
      <dgm:spPr/>
    </dgm:pt>
    <dgm:pt modelId="{43BFF9EE-471D-447A-9F6B-4A411B667B38}" type="pres">
      <dgm:prSet presAssocID="{9C89EB31-BAD9-44DF-9DAA-8AE97404DCF4}" presName="hierChild2" presStyleCnt="0"/>
      <dgm:spPr/>
    </dgm:pt>
    <dgm:pt modelId="{74DFB942-BA54-4E18-B0C8-1D043F1B2C1A}" type="pres">
      <dgm:prSet presAssocID="{EEBE8F4D-A87F-4585-BAA4-31EB252D876D}" presName="hierRoot1" presStyleCnt="0"/>
      <dgm:spPr/>
    </dgm:pt>
    <dgm:pt modelId="{796E9F09-485D-4C34-8A10-4BB2C61534EE}" type="pres">
      <dgm:prSet presAssocID="{EEBE8F4D-A87F-4585-BAA4-31EB252D876D}" presName="composite" presStyleCnt="0"/>
      <dgm:spPr/>
    </dgm:pt>
    <dgm:pt modelId="{29EEBD48-1979-4836-9867-B043FC6C115B}" type="pres">
      <dgm:prSet presAssocID="{EEBE8F4D-A87F-4585-BAA4-31EB252D876D}" presName="background" presStyleLbl="node0" presStyleIdx="1" presStyleCnt="4"/>
      <dgm:spPr/>
    </dgm:pt>
    <dgm:pt modelId="{DF8F6EE0-39C5-4490-BA0B-AB8BFA83890E}" type="pres">
      <dgm:prSet presAssocID="{EEBE8F4D-A87F-4585-BAA4-31EB252D876D}" presName="text" presStyleLbl="fgAcc0" presStyleIdx="1" presStyleCnt="4">
        <dgm:presLayoutVars>
          <dgm:chPref val="3"/>
        </dgm:presLayoutVars>
      </dgm:prSet>
      <dgm:spPr/>
    </dgm:pt>
    <dgm:pt modelId="{356EB117-FA34-4336-8C8A-07A59D80C939}" type="pres">
      <dgm:prSet presAssocID="{EEBE8F4D-A87F-4585-BAA4-31EB252D876D}" presName="hierChild2" presStyleCnt="0"/>
      <dgm:spPr/>
    </dgm:pt>
    <dgm:pt modelId="{C50EBB35-1B36-48F4-B4DA-40BF66907767}" type="pres">
      <dgm:prSet presAssocID="{FB84BB6B-2726-4464-95A3-0951A3ACE77E}" presName="hierRoot1" presStyleCnt="0"/>
      <dgm:spPr/>
    </dgm:pt>
    <dgm:pt modelId="{22E7F890-7E76-4593-B90E-9F7AB8CAA318}" type="pres">
      <dgm:prSet presAssocID="{FB84BB6B-2726-4464-95A3-0951A3ACE77E}" presName="composite" presStyleCnt="0"/>
      <dgm:spPr/>
    </dgm:pt>
    <dgm:pt modelId="{C65ECB4B-C427-43CC-8E6B-F781ED357FA1}" type="pres">
      <dgm:prSet presAssocID="{FB84BB6B-2726-4464-95A3-0951A3ACE77E}" presName="background" presStyleLbl="node0" presStyleIdx="2" presStyleCnt="4"/>
      <dgm:spPr/>
    </dgm:pt>
    <dgm:pt modelId="{569AF66B-21D4-4F09-8724-8775487972EB}" type="pres">
      <dgm:prSet presAssocID="{FB84BB6B-2726-4464-95A3-0951A3ACE77E}" presName="text" presStyleLbl="fgAcc0" presStyleIdx="2" presStyleCnt="4">
        <dgm:presLayoutVars>
          <dgm:chPref val="3"/>
        </dgm:presLayoutVars>
      </dgm:prSet>
      <dgm:spPr/>
    </dgm:pt>
    <dgm:pt modelId="{00C74BF6-D278-4A31-A2E5-3125342ABA8A}" type="pres">
      <dgm:prSet presAssocID="{FB84BB6B-2726-4464-95A3-0951A3ACE77E}" presName="hierChild2" presStyleCnt="0"/>
      <dgm:spPr/>
    </dgm:pt>
    <dgm:pt modelId="{43B30CCB-C421-4AC1-9E9B-A9D6C24A783A}" type="pres">
      <dgm:prSet presAssocID="{865C02D2-56F6-4A95-A759-2D648AF9E93B}" presName="hierRoot1" presStyleCnt="0"/>
      <dgm:spPr/>
    </dgm:pt>
    <dgm:pt modelId="{C2725DAA-BB21-498C-8504-1EBD9D6DD0C5}" type="pres">
      <dgm:prSet presAssocID="{865C02D2-56F6-4A95-A759-2D648AF9E93B}" presName="composite" presStyleCnt="0"/>
      <dgm:spPr/>
    </dgm:pt>
    <dgm:pt modelId="{4ABB3CBE-4B86-4FA7-91E1-3E19432CDFBC}" type="pres">
      <dgm:prSet presAssocID="{865C02D2-56F6-4A95-A759-2D648AF9E93B}" presName="background" presStyleLbl="node0" presStyleIdx="3" presStyleCnt="4"/>
      <dgm:spPr/>
    </dgm:pt>
    <dgm:pt modelId="{395FD005-FF61-4C20-9976-C26E39B239EF}" type="pres">
      <dgm:prSet presAssocID="{865C02D2-56F6-4A95-A759-2D648AF9E93B}" presName="text" presStyleLbl="fgAcc0" presStyleIdx="3" presStyleCnt="4">
        <dgm:presLayoutVars>
          <dgm:chPref val="3"/>
        </dgm:presLayoutVars>
      </dgm:prSet>
      <dgm:spPr/>
    </dgm:pt>
    <dgm:pt modelId="{A2626A2C-4520-4033-8CC9-4174D03CDC0A}" type="pres">
      <dgm:prSet presAssocID="{865C02D2-56F6-4A95-A759-2D648AF9E93B}" presName="hierChild2" presStyleCnt="0"/>
      <dgm:spPr/>
    </dgm:pt>
  </dgm:ptLst>
  <dgm:cxnLst>
    <dgm:cxn modelId="{0E46F10A-322B-47EC-B34D-7B00766DE084}" srcId="{64163090-8B73-4E89-BCD4-9CBEF6DA83E2}" destId="{865C02D2-56F6-4A95-A759-2D648AF9E93B}" srcOrd="3" destOrd="0" parTransId="{408117A2-392A-46B4-8D70-F1B4A2592C43}" sibTransId="{EDA149FF-910E-41E7-B82E-3CA2C04FEE20}"/>
    <dgm:cxn modelId="{3FFEEA1B-51D5-4014-A12F-20BBA8C4A191}" type="presOf" srcId="{865C02D2-56F6-4A95-A759-2D648AF9E93B}" destId="{395FD005-FF61-4C20-9976-C26E39B239EF}" srcOrd="0" destOrd="0" presId="urn:microsoft.com/office/officeart/2005/8/layout/hierarchy1"/>
    <dgm:cxn modelId="{CE40B224-4170-48D0-A083-C25C1C5108C5}" type="presOf" srcId="{64163090-8B73-4E89-BCD4-9CBEF6DA83E2}" destId="{9B547A03-A49B-4272-A795-2AA72B689B04}" srcOrd="0" destOrd="0" presId="urn:microsoft.com/office/officeart/2005/8/layout/hierarchy1"/>
    <dgm:cxn modelId="{97C50562-2AC9-4974-A3DE-2C6F85EDD71D}" type="presOf" srcId="{FB84BB6B-2726-4464-95A3-0951A3ACE77E}" destId="{569AF66B-21D4-4F09-8724-8775487972EB}" srcOrd="0" destOrd="0" presId="urn:microsoft.com/office/officeart/2005/8/layout/hierarchy1"/>
    <dgm:cxn modelId="{C16F0B67-7BA4-4B09-9233-A8293C2255FD}" type="presOf" srcId="{EEBE8F4D-A87F-4585-BAA4-31EB252D876D}" destId="{DF8F6EE0-39C5-4490-BA0B-AB8BFA83890E}" srcOrd="0" destOrd="0" presId="urn:microsoft.com/office/officeart/2005/8/layout/hierarchy1"/>
    <dgm:cxn modelId="{EA1E896B-1442-41B3-AA5F-E703171421E4}" type="presOf" srcId="{9C89EB31-BAD9-44DF-9DAA-8AE97404DCF4}" destId="{9358B094-FCAC-4955-85F7-E5FEA0F2A80A}" srcOrd="0" destOrd="0" presId="urn:microsoft.com/office/officeart/2005/8/layout/hierarchy1"/>
    <dgm:cxn modelId="{796BA282-30EB-44E6-81D0-B4973D102A4F}" srcId="{64163090-8B73-4E89-BCD4-9CBEF6DA83E2}" destId="{EEBE8F4D-A87F-4585-BAA4-31EB252D876D}" srcOrd="1" destOrd="0" parTransId="{6A7821BE-A61B-46F8-BAB6-591DC4867FA1}" sibTransId="{5915B182-2CF9-4283-9C6F-C85EC196A9F2}"/>
    <dgm:cxn modelId="{6D4D37BD-AFEF-4B62-A8DF-1AAE25762370}" srcId="{64163090-8B73-4E89-BCD4-9CBEF6DA83E2}" destId="{FB84BB6B-2726-4464-95A3-0951A3ACE77E}" srcOrd="2" destOrd="0" parTransId="{EAE0714C-9B43-41A7-9BFB-090A72E21025}" sibTransId="{E2E67D86-207B-46E5-8124-FB7CF8A1AA92}"/>
    <dgm:cxn modelId="{58E32EF9-54CC-43AA-9495-01ED83A94599}" srcId="{64163090-8B73-4E89-BCD4-9CBEF6DA83E2}" destId="{9C89EB31-BAD9-44DF-9DAA-8AE97404DCF4}" srcOrd="0" destOrd="0" parTransId="{CD1B7CDF-E562-46ED-82D9-65AC8CDAF4AC}" sibTransId="{B91F5169-9AD4-4B17-869A-8B8A547E9AE9}"/>
    <dgm:cxn modelId="{08C9B102-062E-4004-8DE6-4368ADCB72C1}" type="presParOf" srcId="{9B547A03-A49B-4272-A795-2AA72B689B04}" destId="{E03FFB13-8080-4214-98C7-03DA8D967E4D}" srcOrd="0" destOrd="0" presId="urn:microsoft.com/office/officeart/2005/8/layout/hierarchy1"/>
    <dgm:cxn modelId="{4E37C603-C28A-4E8C-BAA1-381E88EC6EAB}" type="presParOf" srcId="{E03FFB13-8080-4214-98C7-03DA8D967E4D}" destId="{8D260F73-7F35-4EB6-876A-FE3E23B9A7E5}" srcOrd="0" destOrd="0" presId="urn:microsoft.com/office/officeart/2005/8/layout/hierarchy1"/>
    <dgm:cxn modelId="{B0EA9DFD-3E24-44DB-B29D-3BC67D6F6955}" type="presParOf" srcId="{8D260F73-7F35-4EB6-876A-FE3E23B9A7E5}" destId="{597F43FF-DD8A-4A14-972E-B2F33B61CD6E}" srcOrd="0" destOrd="0" presId="urn:microsoft.com/office/officeart/2005/8/layout/hierarchy1"/>
    <dgm:cxn modelId="{3AD4C204-EDCF-4901-A7C5-E18080DA4F2E}" type="presParOf" srcId="{8D260F73-7F35-4EB6-876A-FE3E23B9A7E5}" destId="{9358B094-FCAC-4955-85F7-E5FEA0F2A80A}" srcOrd="1" destOrd="0" presId="urn:microsoft.com/office/officeart/2005/8/layout/hierarchy1"/>
    <dgm:cxn modelId="{816B8926-217F-49BA-8D00-3A9D64F370E6}" type="presParOf" srcId="{E03FFB13-8080-4214-98C7-03DA8D967E4D}" destId="{43BFF9EE-471D-447A-9F6B-4A411B667B38}" srcOrd="1" destOrd="0" presId="urn:microsoft.com/office/officeart/2005/8/layout/hierarchy1"/>
    <dgm:cxn modelId="{3B3AE109-9C25-46FC-A580-16A698F0F5A5}" type="presParOf" srcId="{9B547A03-A49B-4272-A795-2AA72B689B04}" destId="{74DFB942-BA54-4E18-B0C8-1D043F1B2C1A}" srcOrd="1" destOrd="0" presId="urn:microsoft.com/office/officeart/2005/8/layout/hierarchy1"/>
    <dgm:cxn modelId="{7274495B-0BD3-4249-9263-392589A059DD}" type="presParOf" srcId="{74DFB942-BA54-4E18-B0C8-1D043F1B2C1A}" destId="{796E9F09-485D-4C34-8A10-4BB2C61534EE}" srcOrd="0" destOrd="0" presId="urn:microsoft.com/office/officeart/2005/8/layout/hierarchy1"/>
    <dgm:cxn modelId="{FA50C59A-9AF1-4580-BA8F-F9C4F5FE6B57}" type="presParOf" srcId="{796E9F09-485D-4C34-8A10-4BB2C61534EE}" destId="{29EEBD48-1979-4836-9867-B043FC6C115B}" srcOrd="0" destOrd="0" presId="urn:microsoft.com/office/officeart/2005/8/layout/hierarchy1"/>
    <dgm:cxn modelId="{18415C84-45C5-46AF-BE9F-D6B489BFC4E1}" type="presParOf" srcId="{796E9F09-485D-4C34-8A10-4BB2C61534EE}" destId="{DF8F6EE0-39C5-4490-BA0B-AB8BFA83890E}" srcOrd="1" destOrd="0" presId="urn:microsoft.com/office/officeart/2005/8/layout/hierarchy1"/>
    <dgm:cxn modelId="{49F56F20-C919-4B0B-9498-23C0404494F8}" type="presParOf" srcId="{74DFB942-BA54-4E18-B0C8-1D043F1B2C1A}" destId="{356EB117-FA34-4336-8C8A-07A59D80C939}" srcOrd="1" destOrd="0" presId="urn:microsoft.com/office/officeart/2005/8/layout/hierarchy1"/>
    <dgm:cxn modelId="{F1EEF8CD-C5E5-48E3-9A65-EE0ECBE01DEF}" type="presParOf" srcId="{9B547A03-A49B-4272-A795-2AA72B689B04}" destId="{C50EBB35-1B36-48F4-B4DA-40BF66907767}" srcOrd="2" destOrd="0" presId="urn:microsoft.com/office/officeart/2005/8/layout/hierarchy1"/>
    <dgm:cxn modelId="{006DB84A-3EC5-4223-9B7E-3FF99DE2A0FD}" type="presParOf" srcId="{C50EBB35-1B36-48F4-B4DA-40BF66907767}" destId="{22E7F890-7E76-4593-B90E-9F7AB8CAA318}" srcOrd="0" destOrd="0" presId="urn:microsoft.com/office/officeart/2005/8/layout/hierarchy1"/>
    <dgm:cxn modelId="{8BF2F976-FB9F-41F5-B647-B4642D25FC93}" type="presParOf" srcId="{22E7F890-7E76-4593-B90E-9F7AB8CAA318}" destId="{C65ECB4B-C427-43CC-8E6B-F781ED357FA1}" srcOrd="0" destOrd="0" presId="urn:microsoft.com/office/officeart/2005/8/layout/hierarchy1"/>
    <dgm:cxn modelId="{769EA083-7532-4FCB-8154-4B2511EF3286}" type="presParOf" srcId="{22E7F890-7E76-4593-B90E-9F7AB8CAA318}" destId="{569AF66B-21D4-4F09-8724-8775487972EB}" srcOrd="1" destOrd="0" presId="urn:microsoft.com/office/officeart/2005/8/layout/hierarchy1"/>
    <dgm:cxn modelId="{1A74FC3E-275E-4143-A12C-200666323C75}" type="presParOf" srcId="{C50EBB35-1B36-48F4-B4DA-40BF66907767}" destId="{00C74BF6-D278-4A31-A2E5-3125342ABA8A}" srcOrd="1" destOrd="0" presId="urn:microsoft.com/office/officeart/2005/8/layout/hierarchy1"/>
    <dgm:cxn modelId="{88B3199C-0EA1-447B-92B2-DC2BA8CC99F7}" type="presParOf" srcId="{9B547A03-A49B-4272-A795-2AA72B689B04}" destId="{43B30CCB-C421-4AC1-9E9B-A9D6C24A783A}" srcOrd="3" destOrd="0" presId="urn:microsoft.com/office/officeart/2005/8/layout/hierarchy1"/>
    <dgm:cxn modelId="{CF5EFB03-24C8-4D58-9F42-2010468E599A}" type="presParOf" srcId="{43B30CCB-C421-4AC1-9E9B-A9D6C24A783A}" destId="{C2725DAA-BB21-498C-8504-1EBD9D6DD0C5}" srcOrd="0" destOrd="0" presId="urn:microsoft.com/office/officeart/2005/8/layout/hierarchy1"/>
    <dgm:cxn modelId="{19EBD89A-5B0D-43A3-88A5-63E6EF53DB63}" type="presParOf" srcId="{C2725DAA-BB21-498C-8504-1EBD9D6DD0C5}" destId="{4ABB3CBE-4B86-4FA7-91E1-3E19432CDFBC}" srcOrd="0" destOrd="0" presId="urn:microsoft.com/office/officeart/2005/8/layout/hierarchy1"/>
    <dgm:cxn modelId="{F90D14BC-AB67-46A0-B711-D8E99672A469}" type="presParOf" srcId="{C2725DAA-BB21-498C-8504-1EBD9D6DD0C5}" destId="{395FD005-FF61-4C20-9976-C26E39B239EF}" srcOrd="1" destOrd="0" presId="urn:microsoft.com/office/officeart/2005/8/layout/hierarchy1"/>
    <dgm:cxn modelId="{94340C7E-4F9A-480D-93D8-33CCD16463B2}" type="presParOf" srcId="{43B30CCB-C421-4AC1-9E9B-A9D6C24A783A}" destId="{A2626A2C-4520-4033-8CC9-4174D03CDC0A}"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7F43FF-DD8A-4A14-972E-B2F33B61CD6E}">
      <dsp:nvSpPr>
        <dsp:cNvPr id="0" name=""/>
        <dsp:cNvSpPr/>
      </dsp:nvSpPr>
      <dsp:spPr>
        <a:xfrm>
          <a:off x="4203" y="217520"/>
          <a:ext cx="3001036" cy="19056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58B094-FCAC-4955-85F7-E5FEA0F2A80A}">
      <dsp:nvSpPr>
        <dsp:cNvPr id="0" name=""/>
        <dsp:cNvSpPr/>
      </dsp:nvSpPr>
      <dsp:spPr>
        <a:xfrm>
          <a:off x="337651" y="534296"/>
          <a:ext cx="3001036" cy="19056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Thời gian biểu: Đo thời gian hoàn thành dự án.</a:t>
          </a:r>
        </a:p>
      </dsp:txBody>
      <dsp:txXfrm>
        <a:off x="393466" y="590111"/>
        <a:ext cx="2889406" cy="1794028"/>
      </dsp:txXfrm>
    </dsp:sp>
    <dsp:sp modelId="{29EEBD48-1979-4836-9867-B043FC6C115B}">
      <dsp:nvSpPr>
        <dsp:cNvPr id="0" name=""/>
        <dsp:cNvSpPr/>
      </dsp:nvSpPr>
      <dsp:spPr>
        <a:xfrm>
          <a:off x="3672136" y="217520"/>
          <a:ext cx="3001036" cy="19056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8F6EE0-39C5-4490-BA0B-AB8BFA83890E}">
      <dsp:nvSpPr>
        <dsp:cNvPr id="0" name=""/>
        <dsp:cNvSpPr/>
      </dsp:nvSpPr>
      <dsp:spPr>
        <a:xfrm>
          <a:off x="4005584" y="534296"/>
          <a:ext cx="3001036" cy="19056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Nỗ lực: Theo dõi nhân lực và ngân sách.</a:t>
          </a:r>
        </a:p>
      </dsp:txBody>
      <dsp:txXfrm>
        <a:off x="4061399" y="590111"/>
        <a:ext cx="2889406" cy="1794028"/>
      </dsp:txXfrm>
    </dsp:sp>
    <dsp:sp modelId="{C65ECB4B-C427-43CC-8E6B-F781ED357FA1}">
      <dsp:nvSpPr>
        <dsp:cNvPr id="0" name=""/>
        <dsp:cNvSpPr/>
      </dsp:nvSpPr>
      <dsp:spPr>
        <a:xfrm>
          <a:off x="7340069" y="217520"/>
          <a:ext cx="3001036" cy="19056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9AF66B-21D4-4F09-8724-8775487972EB}">
      <dsp:nvSpPr>
        <dsp:cNvPr id="0" name=""/>
        <dsp:cNvSpPr/>
      </dsp:nvSpPr>
      <dsp:spPr>
        <a:xfrm>
          <a:off x="7673518" y="534296"/>
          <a:ext cx="3001036" cy="19056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Lỗi: Ghi nhận, theo dõi lỗi để đảm bảo chất lượng.</a:t>
          </a:r>
        </a:p>
      </dsp:txBody>
      <dsp:txXfrm>
        <a:off x="7729333" y="590111"/>
        <a:ext cx="2889406" cy="1794028"/>
      </dsp:txXfrm>
    </dsp:sp>
    <dsp:sp modelId="{4ABB3CBE-4B86-4FA7-91E1-3E19432CDFBC}">
      <dsp:nvSpPr>
        <dsp:cNvPr id="0" name=""/>
        <dsp:cNvSpPr/>
      </dsp:nvSpPr>
      <dsp:spPr>
        <a:xfrm>
          <a:off x="11008003" y="217520"/>
          <a:ext cx="3001036" cy="19056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5FD005-FF61-4C20-9976-C26E39B239EF}">
      <dsp:nvSpPr>
        <dsp:cNvPr id="0" name=""/>
        <dsp:cNvSpPr/>
      </dsp:nvSpPr>
      <dsp:spPr>
        <a:xfrm>
          <a:off x="11341451" y="534296"/>
          <a:ext cx="3001036" cy="190565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Kích thước: Đo mã hoặc điểm chức năng.</a:t>
          </a:r>
        </a:p>
      </dsp:txBody>
      <dsp:txXfrm>
        <a:off x="11397266" y="590111"/>
        <a:ext cx="2889406" cy="179402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6.sv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sv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2.svg"/><Relationship Id="rId7" Type="http://schemas.openxmlformats.org/officeDocument/2006/relationships/image" Target="../media/image9.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sv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0.svg"/><Relationship Id="rId7" Type="http://schemas.openxmlformats.org/officeDocument/2006/relationships/diagramData" Target="../diagrams/data1.xm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microsoft.com/office/2007/relationships/diagramDrawing" Target="../diagrams/drawing1.xml"/><Relationship Id="rId5" Type="http://schemas.openxmlformats.org/officeDocument/2006/relationships/image" Target="../media/image22.svg"/><Relationship Id="rId10" Type="http://schemas.openxmlformats.org/officeDocument/2006/relationships/diagramColors" Target="../diagrams/colors1.xml"/><Relationship Id="rId4" Type="http://schemas.openxmlformats.org/officeDocument/2006/relationships/image" Target="../media/image21.png"/><Relationship Id="rId9"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grpSp>
        <p:nvGrpSpPr>
          <p:cNvPr id="2" name="Group 2"/>
          <p:cNvGrpSpPr/>
          <p:nvPr/>
        </p:nvGrpSpPr>
        <p:grpSpPr>
          <a:xfrm>
            <a:off x="5755347" y="0"/>
            <a:ext cx="12532653" cy="10287000"/>
            <a:chOff x="0" y="0"/>
            <a:chExt cx="16710205" cy="13716000"/>
          </a:xfrm>
        </p:grpSpPr>
        <p:pic>
          <p:nvPicPr>
            <p:cNvPr id="3" name="Picture 3"/>
            <p:cNvPicPr>
              <a:picLocks noChangeAspect="1"/>
            </p:cNvPicPr>
            <p:nvPr/>
          </p:nvPicPr>
          <p:blipFill>
            <a:blip r:embed="rId2"/>
            <a:srcRect l="9377" r="9377"/>
            <a:stretch>
              <a:fillRect/>
            </a:stretch>
          </p:blipFill>
          <p:spPr>
            <a:xfrm>
              <a:off x="0" y="0"/>
              <a:ext cx="16710205" cy="13716000"/>
            </a:xfrm>
            <a:prstGeom prst="rect">
              <a:avLst/>
            </a:prstGeom>
          </p:spPr>
        </p:pic>
      </p:grpSp>
      <p:sp>
        <p:nvSpPr>
          <p:cNvPr id="4" name="Freeform 4"/>
          <p:cNvSpPr/>
          <p:nvPr/>
        </p:nvSpPr>
        <p:spPr>
          <a:xfrm>
            <a:off x="5667078"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rot="2824864">
            <a:off x="-4867960" y="5551876"/>
            <a:ext cx="10853228" cy="8761515"/>
          </a:xfrm>
          <a:custGeom>
            <a:avLst/>
            <a:gdLst/>
            <a:ahLst/>
            <a:cxnLst/>
            <a:rect l="l" t="t" r="r" b="b"/>
            <a:pathLst>
              <a:path w="10853228" h="8761515">
                <a:moveTo>
                  <a:pt x="0" y="0"/>
                </a:moveTo>
                <a:lnTo>
                  <a:pt x="10853228" y="0"/>
                </a:lnTo>
                <a:lnTo>
                  <a:pt x="10853228" y="8761515"/>
                </a:lnTo>
                <a:lnTo>
                  <a:pt x="0" y="8761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1720112">
            <a:off x="10221175" y="-6517052"/>
            <a:ext cx="10853228" cy="8761515"/>
          </a:xfrm>
          <a:custGeom>
            <a:avLst/>
            <a:gdLst/>
            <a:ahLst/>
            <a:cxnLst/>
            <a:rect l="l" t="t" r="r" b="b"/>
            <a:pathLst>
              <a:path w="10853228" h="8761515">
                <a:moveTo>
                  <a:pt x="0" y="0"/>
                </a:moveTo>
                <a:lnTo>
                  <a:pt x="10853227" y="0"/>
                </a:lnTo>
                <a:lnTo>
                  <a:pt x="10853227" y="8761515"/>
                </a:lnTo>
                <a:lnTo>
                  <a:pt x="0" y="87615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2910490" y="8182980"/>
            <a:ext cx="338117" cy="338117"/>
          </a:xfrm>
          <a:custGeom>
            <a:avLst/>
            <a:gdLst/>
            <a:ahLst/>
            <a:cxnLst/>
            <a:rect l="l" t="t" r="r" b="b"/>
            <a:pathLst>
              <a:path w="338117" h="338117">
                <a:moveTo>
                  <a:pt x="0" y="0"/>
                </a:moveTo>
                <a:lnTo>
                  <a:pt x="338117" y="0"/>
                </a:lnTo>
                <a:lnTo>
                  <a:pt x="338117" y="338117"/>
                </a:lnTo>
                <a:lnTo>
                  <a:pt x="0" y="3381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8"/>
          <p:cNvSpPr txBox="1"/>
          <p:nvPr/>
        </p:nvSpPr>
        <p:spPr>
          <a:xfrm>
            <a:off x="2439779" y="2508133"/>
            <a:ext cx="14136755" cy="679451"/>
          </a:xfrm>
          <a:prstGeom prst="rect">
            <a:avLst/>
          </a:prstGeom>
        </p:spPr>
        <p:txBody>
          <a:bodyPr lIns="0" tIns="0" rIns="0" bIns="0" rtlCol="0" anchor="t">
            <a:spAutoFit/>
          </a:bodyPr>
          <a:lstStyle/>
          <a:p>
            <a:pPr algn="just">
              <a:lnSpc>
                <a:spcPts val="5599"/>
              </a:lnSpc>
            </a:pPr>
            <a:r>
              <a:rPr lang="en-US" sz="3999">
                <a:solidFill>
                  <a:srgbClr val="FFFFFF"/>
                </a:solidFill>
                <a:latin typeface="Asap"/>
                <a:ea typeface="Asap"/>
                <a:cs typeface="Asap"/>
                <a:sym typeface="Asap"/>
              </a:rPr>
              <a:t>Chương 7</a:t>
            </a:r>
          </a:p>
        </p:txBody>
      </p:sp>
      <p:sp>
        <p:nvSpPr>
          <p:cNvPr id="9" name="TextBox 9"/>
          <p:cNvSpPr txBox="1"/>
          <p:nvPr/>
        </p:nvSpPr>
        <p:spPr>
          <a:xfrm>
            <a:off x="8374030" y="7992946"/>
            <a:ext cx="14136755" cy="632460"/>
          </a:xfrm>
          <a:prstGeom prst="rect">
            <a:avLst/>
          </a:prstGeom>
        </p:spPr>
        <p:txBody>
          <a:bodyPr lIns="0" tIns="0" rIns="0" bIns="0" rtlCol="0" anchor="t">
            <a:spAutoFit/>
          </a:bodyPr>
          <a:lstStyle/>
          <a:p>
            <a:pPr algn="l">
              <a:lnSpc>
                <a:spcPts val="5040"/>
              </a:lnSpc>
            </a:pPr>
            <a:r>
              <a:rPr lang="en-US" sz="3600">
                <a:solidFill>
                  <a:srgbClr val="FFFFFF"/>
                </a:solidFill>
                <a:latin typeface="Asap"/>
                <a:ea typeface="Asap"/>
                <a:cs typeface="Asap"/>
                <a:sym typeface="Asap"/>
              </a:rPr>
              <a:t>Nhóm 7</a:t>
            </a:r>
          </a:p>
        </p:txBody>
      </p:sp>
      <p:sp>
        <p:nvSpPr>
          <p:cNvPr id="10" name="TextBox 10"/>
          <p:cNvSpPr txBox="1"/>
          <p:nvPr/>
        </p:nvSpPr>
        <p:spPr>
          <a:xfrm>
            <a:off x="2439779" y="3506759"/>
            <a:ext cx="14136755" cy="2790825"/>
          </a:xfrm>
          <a:prstGeom prst="rect">
            <a:avLst/>
          </a:prstGeom>
        </p:spPr>
        <p:txBody>
          <a:bodyPr lIns="0" tIns="0" rIns="0" bIns="0" rtlCol="0" anchor="t">
            <a:spAutoFit/>
          </a:bodyPr>
          <a:lstStyle/>
          <a:p>
            <a:pPr algn="l">
              <a:lnSpc>
                <a:spcPts val="11072"/>
              </a:lnSpc>
            </a:pPr>
            <a:r>
              <a:rPr lang="en-US" sz="9226" b="1">
                <a:solidFill>
                  <a:srgbClr val="FFFFFF"/>
                </a:solidFill>
                <a:latin typeface="Cabin Semi-Bold"/>
                <a:ea typeface="Cabin Semi-Bold"/>
                <a:cs typeface="Cabin Semi-Bold"/>
                <a:sym typeface="Cabin Semi-Bold"/>
              </a:rPr>
              <a:t>Đo lường và lập kế hoạch theo dõi</a:t>
            </a:r>
          </a:p>
        </p:txBody>
      </p:sp>
      <p:sp>
        <p:nvSpPr>
          <p:cNvPr id="11" name="Freeform 11"/>
          <p:cNvSpPr/>
          <p:nvPr/>
        </p:nvSpPr>
        <p:spPr>
          <a:xfrm>
            <a:off x="2907377" y="1028700"/>
            <a:ext cx="675214" cy="583139"/>
          </a:xfrm>
          <a:custGeom>
            <a:avLst/>
            <a:gdLst/>
            <a:ahLst/>
            <a:cxnLst/>
            <a:rect l="l" t="t" r="r" b="b"/>
            <a:pathLst>
              <a:path w="675214" h="583139">
                <a:moveTo>
                  <a:pt x="0" y="0"/>
                </a:moveTo>
                <a:lnTo>
                  <a:pt x="675214" y="0"/>
                </a:lnTo>
                <a:lnTo>
                  <a:pt x="675214" y="583139"/>
                </a:lnTo>
                <a:lnTo>
                  <a:pt x="0" y="58313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31" y="-4979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dirty="0">
              <a:solidFill>
                <a:schemeClr val="bg1"/>
              </a:solidFill>
            </a:endParaRPr>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3200">
              <a:solidFill>
                <a:schemeClr val="bg1"/>
              </a:solidFill>
            </a:endParaRPr>
          </a:p>
        </p:txBody>
      </p:sp>
      <p:sp>
        <p:nvSpPr>
          <p:cNvPr id="4" name="TextBox 4"/>
          <p:cNvSpPr txBox="1"/>
          <p:nvPr/>
        </p:nvSpPr>
        <p:spPr>
          <a:xfrm>
            <a:off x="542828" y="2035979"/>
            <a:ext cx="12059395" cy="861774"/>
          </a:xfrm>
          <a:prstGeom prst="rect">
            <a:avLst/>
          </a:prstGeom>
        </p:spPr>
        <p:txBody>
          <a:bodyPr wrap="square" lIns="0" tIns="0" rIns="0" bIns="0" rtlCol="0" anchor="t">
            <a:spAutoFit/>
          </a:bodyPr>
          <a:lstStyle/>
          <a:p>
            <a:pPr marL="457200" algn="just" rtl="0" fontAlgn="base">
              <a:spcBef>
                <a:spcPts val="1200"/>
              </a:spcBef>
              <a:spcAft>
                <a:spcPts val="0"/>
              </a:spcAft>
              <a:buFont typeface="Arial" panose="020B0604020202020204" pitchFamily="34" charset="0"/>
              <a:buChar char="•"/>
            </a:pPr>
            <a:r>
              <a:rPr lang="vi-VN" sz="2800" b="1" i="0" u="none" strike="noStrike" dirty="0">
                <a:solidFill>
                  <a:schemeClr val="bg1"/>
                </a:solidFill>
                <a:effectLst/>
                <a:latin typeface="Arial" panose="020B0604020202020204" pitchFamily="34" charset="0"/>
              </a:rPr>
              <a:t>Phát hiện lỗi</a:t>
            </a:r>
            <a:r>
              <a:rPr lang="vi-VN" sz="2800" b="0" i="0" u="none" strike="noStrike" dirty="0">
                <a:solidFill>
                  <a:schemeClr val="bg1"/>
                </a:solidFill>
                <a:effectLst/>
                <a:latin typeface="Arial" panose="020B0604020202020204" pitchFamily="34" charset="0"/>
              </a:rPr>
              <a:t>: Khi một lỗi được tìm thấy, người gửi (submitter) ghi nhận và nộp nó, đặt lỗi vào trạng thái "đã được gửi" (submitted).</a:t>
            </a:r>
            <a:endParaRPr lang="vi-VN" sz="3200" b="0" i="0" u="none" strike="noStrike" dirty="0">
              <a:solidFill>
                <a:schemeClr val="bg1"/>
              </a:solidFill>
              <a:effectLst/>
              <a:latin typeface="Arial" panose="020B0604020202020204" pitchFamily="34" charset="0"/>
            </a:endParaRPr>
          </a:p>
        </p:txBody>
      </p:sp>
      <p:sp>
        <p:nvSpPr>
          <p:cNvPr id="5" name="TextBox 5"/>
          <p:cNvSpPr txBox="1"/>
          <p:nvPr/>
        </p:nvSpPr>
        <p:spPr>
          <a:xfrm>
            <a:off x="1290655" y="3368210"/>
            <a:ext cx="14917292" cy="861774"/>
          </a:xfrm>
          <a:prstGeom prst="rect">
            <a:avLst/>
          </a:prstGeom>
        </p:spPr>
        <p:txBody>
          <a:bodyPr wrap="square" lIns="0" tIns="0" rIns="0" bIns="0" rtlCol="0" anchor="t">
            <a:spAutoFit/>
          </a:bodyPr>
          <a:lstStyle/>
          <a:p>
            <a:pPr marL="457200" algn="just" rtl="0" fontAlgn="base">
              <a:spcBef>
                <a:spcPts val="1200"/>
              </a:spcBef>
              <a:spcAft>
                <a:spcPts val="0"/>
              </a:spcAft>
              <a:buFont typeface="Arial" panose="020B0604020202020204" pitchFamily="34" charset="0"/>
              <a:buChar char="•"/>
            </a:pPr>
            <a:r>
              <a:rPr lang="vi-VN" sz="2800" b="1" i="0" u="none" strike="noStrike" dirty="0">
                <a:solidFill>
                  <a:schemeClr val="bg1"/>
                </a:solidFill>
                <a:effectLst/>
                <a:latin typeface="Arial" panose="020B0604020202020204" pitchFamily="34" charset="0"/>
              </a:rPr>
              <a:t>Sửa lỗi</a:t>
            </a:r>
            <a:r>
              <a:rPr lang="vi-VN" sz="2800" b="0" i="0" u="none" strike="noStrike" dirty="0">
                <a:solidFill>
                  <a:schemeClr val="bg1"/>
                </a:solidFill>
                <a:effectLst/>
                <a:latin typeface="Arial" panose="020B0604020202020204" pitchFamily="34" charset="0"/>
              </a:rPr>
              <a:t>: Người quản lý dự án phân công người sửa chữa, thường là tác giả của mã hoặc tài liệu chứa lỗi. Sau khi sửa xong, lỗi được chuyển sang trạng thái "đã được sửa" (fixed).</a:t>
            </a:r>
            <a:endParaRPr lang="vi-VN" sz="3200" b="0" i="0" u="none" strike="noStrike" dirty="0">
              <a:solidFill>
                <a:schemeClr val="bg1"/>
              </a:solidFill>
              <a:effectLst/>
              <a:latin typeface="Arial" panose="020B0604020202020204" pitchFamily="34" charset="0"/>
            </a:endParaRPr>
          </a:p>
        </p:txBody>
      </p:sp>
      <p:sp>
        <p:nvSpPr>
          <p:cNvPr id="8" name="TextBox 8"/>
          <p:cNvSpPr txBox="1"/>
          <p:nvPr/>
        </p:nvSpPr>
        <p:spPr>
          <a:xfrm>
            <a:off x="721150" y="1045120"/>
            <a:ext cx="16230600" cy="553998"/>
          </a:xfrm>
          <a:prstGeom prst="rect">
            <a:avLst/>
          </a:prstGeom>
        </p:spPr>
        <p:txBody>
          <a:bodyPr lIns="0" tIns="0" rIns="0" bIns="0" rtlCol="0" anchor="t">
            <a:spAutoFit/>
          </a:bodyPr>
          <a:lstStyle/>
          <a:p>
            <a:pPr rtl="0">
              <a:spcBef>
                <a:spcPts val="1200"/>
              </a:spcBef>
              <a:spcAft>
                <a:spcPts val="1200"/>
              </a:spcAft>
            </a:pPr>
            <a:r>
              <a:rPr lang="en-US" sz="3600" b="1" i="0" dirty="0">
                <a:solidFill>
                  <a:schemeClr val="bg1"/>
                </a:solidFill>
                <a:effectLst/>
                <a:latin typeface="Arial" panose="020B0604020202020204" pitchFamily="34" charset="0"/>
              </a:rPr>
              <a:t>2.2</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Ghi</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nhận</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và</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theo</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dõi</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lỗi</a:t>
            </a:r>
            <a:r>
              <a:rPr lang="en-US" sz="3600" b="0" i="0" strike="noStrike" dirty="0">
                <a:solidFill>
                  <a:schemeClr val="bg1"/>
                </a:solidFill>
                <a:effectLst/>
                <a:latin typeface="Arial" panose="020B0604020202020204" pitchFamily="34" charset="0"/>
              </a:rPr>
              <a:t> (Logging and Tracking Defects)</a:t>
            </a:r>
            <a:endParaRPr lang="en-US" sz="7200" b="0" dirty="0">
              <a:solidFill>
                <a:schemeClr val="bg1"/>
              </a:solidFill>
              <a:effectLst/>
            </a:endParaRPr>
          </a:p>
        </p:txBody>
      </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3200">
              <a:solidFill>
                <a:schemeClr val="bg1"/>
              </a:solidFill>
            </a:endParaRPr>
          </a:p>
        </p:txBody>
      </p:sp>
      <p:sp>
        <p:nvSpPr>
          <p:cNvPr id="25" name="TextBox 14">
            <a:extLst>
              <a:ext uri="{FF2B5EF4-FFF2-40B4-BE49-F238E27FC236}">
                <a16:creationId xmlns:a16="http://schemas.microsoft.com/office/drawing/2014/main" id="{937461C1-145F-F7C2-9D92-20E7BE8755DE}"/>
              </a:ext>
            </a:extLst>
          </p:cNvPr>
          <p:cNvSpPr txBox="1"/>
          <p:nvPr/>
        </p:nvSpPr>
        <p:spPr>
          <a:xfrm>
            <a:off x="5186071" y="5993199"/>
            <a:ext cx="7924799" cy="1173819"/>
          </a:xfrm>
          <a:prstGeom prst="rect">
            <a:avLst/>
          </a:prstGeom>
        </p:spPr>
        <p:txBody>
          <a:bodyPr lIns="50800" tIns="50800" rIns="50800" bIns="50800" rtlCol="0" anchor="ctr"/>
          <a:lstStyle/>
          <a:p>
            <a:pPr algn="ctr">
              <a:lnSpc>
                <a:spcPts val="3359"/>
              </a:lnSpc>
            </a:pPr>
            <a:endParaRPr sz="3200">
              <a:solidFill>
                <a:schemeClr val="bg1"/>
              </a:solidFill>
            </a:endParaRPr>
          </a:p>
        </p:txBody>
      </p:sp>
      <p:sp>
        <p:nvSpPr>
          <p:cNvPr id="26" name="TextBox 4">
            <a:extLst>
              <a:ext uri="{FF2B5EF4-FFF2-40B4-BE49-F238E27FC236}">
                <a16:creationId xmlns:a16="http://schemas.microsoft.com/office/drawing/2014/main" id="{3BDE2DE3-9A86-DC7B-F7B3-31FAA4C45167}"/>
              </a:ext>
            </a:extLst>
          </p:cNvPr>
          <p:cNvSpPr txBox="1"/>
          <p:nvPr/>
        </p:nvSpPr>
        <p:spPr>
          <a:xfrm>
            <a:off x="2590800" y="4890807"/>
            <a:ext cx="13868400" cy="2000548"/>
          </a:xfrm>
          <a:prstGeom prst="rect">
            <a:avLst/>
          </a:prstGeom>
        </p:spPr>
        <p:txBody>
          <a:bodyPr wrap="square" lIns="0" tIns="0" rIns="0" bIns="0" rtlCol="0" anchor="t">
            <a:spAutoFit/>
          </a:bodyPr>
          <a:lstStyle/>
          <a:p>
            <a:pPr rtl="0">
              <a:spcBef>
                <a:spcPts val="1200"/>
              </a:spcBef>
              <a:spcAft>
                <a:spcPts val="1200"/>
              </a:spcAft>
            </a:pPr>
            <a:r>
              <a:rPr lang="vi-VN" sz="2800" b="1" i="0" u="none" strike="noStrike" dirty="0">
                <a:solidFill>
                  <a:schemeClr val="bg1"/>
                </a:solidFill>
                <a:effectLst/>
                <a:latin typeface="Arial" panose="020B0604020202020204" pitchFamily="34" charset="0"/>
              </a:rPr>
              <a:t>Xác minh và đóng lỗi</a:t>
            </a:r>
            <a:r>
              <a:rPr lang="vi-VN" sz="2800" b="0" i="0" u="none" strike="noStrike" dirty="0">
                <a:solidFill>
                  <a:schemeClr val="bg1"/>
                </a:solidFill>
                <a:effectLst/>
                <a:latin typeface="Arial" panose="020B0604020202020204" pitchFamily="34" charset="0"/>
              </a:rPr>
              <a:t>: Người gửi hoặc một người khác sẽ kiểm tra lỗi đã được sửa đúng hay chưa. Nếu đúng, lỗi được đánh dấu là "đóng" (closed).</a:t>
            </a:r>
            <a:endParaRPr lang="vi-VN" sz="3200" b="0" dirty="0">
              <a:solidFill>
                <a:schemeClr val="bg1"/>
              </a:solidFill>
              <a:effectLst/>
            </a:endParaRPr>
          </a:p>
          <a:p>
            <a:br>
              <a:rPr lang="vi-VN" sz="3200" dirty="0">
                <a:solidFill>
                  <a:schemeClr val="bg1"/>
                </a:solidFill>
              </a:rPr>
            </a:br>
            <a:endParaRPr lang="vi-VN" sz="3200" b="0" i="0" u="none" strike="noStrike" dirty="0">
              <a:solidFill>
                <a:schemeClr val="bg1"/>
              </a:solidFill>
              <a:effectLst/>
              <a:latin typeface="Arial" panose="020B0604020202020204" pitchFamily="34" charset="0"/>
            </a:endParaRPr>
          </a:p>
        </p:txBody>
      </p:sp>
      <p:sp>
        <p:nvSpPr>
          <p:cNvPr id="28" name="TextBox 4">
            <a:extLst>
              <a:ext uri="{FF2B5EF4-FFF2-40B4-BE49-F238E27FC236}">
                <a16:creationId xmlns:a16="http://schemas.microsoft.com/office/drawing/2014/main" id="{0267374B-3153-2443-BCA2-F66A08118C65}"/>
              </a:ext>
            </a:extLst>
          </p:cNvPr>
          <p:cNvSpPr txBox="1"/>
          <p:nvPr/>
        </p:nvSpPr>
        <p:spPr>
          <a:xfrm>
            <a:off x="3629674" y="6297407"/>
            <a:ext cx="10239253" cy="861774"/>
          </a:xfrm>
          <a:prstGeom prst="rect">
            <a:avLst/>
          </a:prstGeom>
        </p:spPr>
        <p:txBody>
          <a:bodyPr wrap="square" lIns="0" tIns="0" rIns="0" bIns="0" rtlCol="0" anchor="t">
            <a:spAutoFit/>
          </a:bodyPr>
          <a:lstStyle/>
          <a:p>
            <a:pPr rtl="0">
              <a:spcBef>
                <a:spcPts val="1200"/>
              </a:spcBef>
              <a:spcAft>
                <a:spcPts val="1200"/>
              </a:spcAft>
            </a:pPr>
            <a:r>
              <a:rPr lang="vi-VN" sz="2800" b="1" i="0" u="none" strike="noStrike" dirty="0">
                <a:solidFill>
                  <a:schemeClr val="bg1"/>
                </a:solidFill>
                <a:effectLst/>
                <a:latin typeface="Arial" panose="020B0604020202020204" pitchFamily="34" charset="0"/>
              </a:rPr>
              <a:t>Trạng thái lỗi</a:t>
            </a:r>
            <a:r>
              <a:rPr lang="vi-VN" sz="2800" b="0" i="0" u="none" strike="noStrike" dirty="0">
                <a:solidFill>
                  <a:schemeClr val="bg1"/>
                </a:solidFill>
                <a:effectLst/>
                <a:latin typeface="Arial" panose="020B0604020202020204" pitchFamily="34" charset="0"/>
              </a:rPr>
              <a:t>: Một lỗi chưa được đóng được xem là đang "mở" (open).</a:t>
            </a:r>
            <a:endParaRPr lang="vi-VN" sz="3200" b="0" i="0" u="none" strike="noStrike" dirty="0">
              <a:solidFill>
                <a:schemeClr val="bg1"/>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6E11668C-F35A-06E6-1F5F-487273EB6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78720" y="7808497"/>
            <a:ext cx="8778951" cy="2000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3701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31" y="-4979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4800" dirty="0">
              <a:solidFill>
                <a:schemeClr val="bg1"/>
              </a:solidFill>
            </a:endParaRPr>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4800">
              <a:solidFill>
                <a:schemeClr val="bg1"/>
              </a:solidFill>
            </a:endParaRPr>
          </a:p>
        </p:txBody>
      </p:sp>
      <p:sp>
        <p:nvSpPr>
          <p:cNvPr id="4" name="TextBox 4"/>
          <p:cNvSpPr txBox="1"/>
          <p:nvPr/>
        </p:nvSpPr>
        <p:spPr>
          <a:xfrm>
            <a:off x="2590800" y="4515871"/>
            <a:ext cx="15021298" cy="2954655"/>
          </a:xfrm>
          <a:prstGeom prst="rect">
            <a:avLst/>
          </a:prstGeom>
        </p:spPr>
        <p:txBody>
          <a:bodyPr wrap="square" lIns="0" tIns="0" rIns="0" bIns="0" rtlCol="0" anchor="t">
            <a:spAutoFit/>
          </a:bodyPr>
          <a:lstStyle/>
          <a:p>
            <a:pPr marL="457200" algn="just" rtl="0" fontAlgn="base">
              <a:spcBef>
                <a:spcPts val="1200"/>
              </a:spcBef>
              <a:spcAft>
                <a:spcPts val="0"/>
              </a:spcAft>
              <a:buFont typeface="Arial" panose="020B0604020202020204" pitchFamily="34" charset="0"/>
              <a:buChar char="•"/>
            </a:pPr>
            <a:r>
              <a:rPr lang="vi-VN" sz="3200" b="0" i="0" u="none" strike="noStrike" dirty="0">
                <a:solidFill>
                  <a:schemeClr val="bg1"/>
                </a:solidFill>
                <a:effectLst/>
                <a:latin typeface="Arial" panose="020B0604020202020204" pitchFamily="34" charset="0"/>
              </a:rPr>
              <a:t>Đo thời gian biểu (lịch) thì đơn giản vì bạn sử dụng thời gian lịch (calendar time). Các hoạt động và tiến độ chi tiết thường được lưu trong thời gian biểu của Microsoft Project (MSP), do đó, các ngày và khoảng thời gian của các công việc/nhiệm vụ (duration of tasks) ước lượng được đưa ra trong MSP. Biết các ngày thực tế, bạn có thể dễ dàng xác định được lượng thời gian thực tế (actual duration) đã dùng để thực hiện từng công việc/ nhiệm vụ (task)</a:t>
            </a:r>
            <a:endParaRPr lang="vi-VN" sz="4800" b="0" i="0" u="none" strike="noStrike" dirty="0">
              <a:solidFill>
                <a:schemeClr val="bg1"/>
              </a:solidFill>
              <a:effectLst/>
              <a:latin typeface="Arial" panose="020B0604020202020204" pitchFamily="34" charset="0"/>
            </a:endParaRPr>
          </a:p>
        </p:txBody>
      </p:sp>
      <p:sp>
        <p:nvSpPr>
          <p:cNvPr id="8" name="TextBox 8"/>
          <p:cNvSpPr txBox="1"/>
          <p:nvPr/>
        </p:nvSpPr>
        <p:spPr>
          <a:xfrm>
            <a:off x="1157152" y="2390537"/>
            <a:ext cx="16230600" cy="830997"/>
          </a:xfrm>
          <a:prstGeom prst="rect">
            <a:avLst/>
          </a:prstGeom>
        </p:spPr>
        <p:txBody>
          <a:bodyPr lIns="0" tIns="0" rIns="0" bIns="0" rtlCol="0" anchor="t">
            <a:spAutoFit/>
          </a:bodyPr>
          <a:lstStyle/>
          <a:p>
            <a:pPr rtl="0">
              <a:spcBef>
                <a:spcPts val="1200"/>
              </a:spcBef>
              <a:spcAft>
                <a:spcPts val="1200"/>
              </a:spcAft>
            </a:pPr>
            <a:r>
              <a:rPr lang="en-US" sz="5400" b="1" i="0" dirty="0">
                <a:solidFill>
                  <a:schemeClr val="bg1"/>
                </a:solidFill>
                <a:effectLst/>
                <a:latin typeface="Arial" panose="020B0604020202020204" pitchFamily="34" charset="0"/>
              </a:rPr>
              <a:t>2.3</a:t>
            </a:r>
            <a:r>
              <a:rPr lang="en-US" sz="5400" b="0" i="0" strike="noStrike" dirty="0">
                <a:solidFill>
                  <a:schemeClr val="bg1"/>
                </a:solidFill>
                <a:effectLst/>
                <a:latin typeface="Arial" panose="020B0604020202020204" pitchFamily="34" charset="0"/>
              </a:rPr>
              <a:t> </a:t>
            </a:r>
            <a:r>
              <a:rPr lang="en-US" sz="5400" b="0" i="0" strike="noStrike" dirty="0" err="1">
                <a:solidFill>
                  <a:schemeClr val="bg1"/>
                </a:solidFill>
                <a:effectLst/>
                <a:latin typeface="Arial" panose="020B0604020202020204" pitchFamily="34" charset="0"/>
              </a:rPr>
              <a:t>Đo</a:t>
            </a:r>
            <a:r>
              <a:rPr lang="en-US" sz="5400" b="0" i="0" strike="noStrike" dirty="0">
                <a:solidFill>
                  <a:schemeClr val="bg1"/>
                </a:solidFill>
                <a:effectLst/>
                <a:latin typeface="Arial" panose="020B0604020202020204" pitchFamily="34" charset="0"/>
              </a:rPr>
              <a:t> </a:t>
            </a:r>
            <a:r>
              <a:rPr lang="en-US" sz="5400" b="0" i="0" strike="noStrike" dirty="0" err="1">
                <a:solidFill>
                  <a:schemeClr val="bg1"/>
                </a:solidFill>
                <a:effectLst/>
                <a:latin typeface="Arial" panose="020B0604020202020204" pitchFamily="34" charset="0"/>
              </a:rPr>
              <a:t>thời</a:t>
            </a:r>
            <a:r>
              <a:rPr lang="en-US" sz="5400" b="0" i="0" strike="noStrike" dirty="0">
                <a:solidFill>
                  <a:schemeClr val="bg1"/>
                </a:solidFill>
                <a:effectLst/>
                <a:latin typeface="Arial" panose="020B0604020202020204" pitchFamily="34" charset="0"/>
              </a:rPr>
              <a:t> </a:t>
            </a:r>
            <a:r>
              <a:rPr lang="en-US" sz="5400" b="0" i="0" strike="noStrike" dirty="0" err="1">
                <a:solidFill>
                  <a:schemeClr val="bg1"/>
                </a:solidFill>
                <a:effectLst/>
                <a:latin typeface="Arial" panose="020B0604020202020204" pitchFamily="34" charset="0"/>
              </a:rPr>
              <a:t>gian</a:t>
            </a:r>
            <a:r>
              <a:rPr lang="en-US" sz="5400" b="0" i="0" strike="noStrike" dirty="0">
                <a:solidFill>
                  <a:schemeClr val="bg1"/>
                </a:solidFill>
                <a:effectLst/>
                <a:latin typeface="Arial" panose="020B0604020202020204" pitchFamily="34" charset="0"/>
              </a:rPr>
              <a:t> </a:t>
            </a:r>
            <a:r>
              <a:rPr lang="en-US" sz="5400" b="0" i="0" strike="noStrike" dirty="0" err="1">
                <a:solidFill>
                  <a:schemeClr val="bg1"/>
                </a:solidFill>
                <a:effectLst/>
                <a:latin typeface="Arial" panose="020B0604020202020204" pitchFamily="34" charset="0"/>
              </a:rPr>
              <a:t>biểu</a:t>
            </a:r>
            <a:r>
              <a:rPr lang="en-US" sz="5400" b="0" i="0" strike="noStrike" dirty="0">
                <a:solidFill>
                  <a:schemeClr val="bg1"/>
                </a:solidFill>
                <a:effectLst/>
                <a:latin typeface="Arial" panose="020B0604020202020204" pitchFamily="34" charset="0"/>
              </a:rPr>
              <a:t> (Measuring Schedule)</a:t>
            </a:r>
          </a:p>
        </p:txBody>
      </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4800">
              <a:solidFill>
                <a:schemeClr val="bg1"/>
              </a:solidFill>
            </a:endParaRPr>
          </a:p>
        </p:txBody>
      </p:sp>
      <p:sp>
        <p:nvSpPr>
          <p:cNvPr id="25" name="TextBox 14">
            <a:extLst>
              <a:ext uri="{FF2B5EF4-FFF2-40B4-BE49-F238E27FC236}">
                <a16:creationId xmlns:a16="http://schemas.microsoft.com/office/drawing/2014/main" id="{937461C1-145F-F7C2-9D92-20E7BE8755DE}"/>
              </a:ext>
            </a:extLst>
          </p:cNvPr>
          <p:cNvSpPr txBox="1"/>
          <p:nvPr/>
        </p:nvSpPr>
        <p:spPr>
          <a:xfrm>
            <a:off x="5186071" y="5993199"/>
            <a:ext cx="7924799" cy="1173819"/>
          </a:xfrm>
          <a:prstGeom prst="rect">
            <a:avLst/>
          </a:prstGeom>
        </p:spPr>
        <p:txBody>
          <a:bodyPr lIns="50800" tIns="50800" rIns="50800" bIns="50800" rtlCol="0" anchor="ctr"/>
          <a:lstStyle/>
          <a:p>
            <a:pPr algn="ctr">
              <a:lnSpc>
                <a:spcPts val="3359"/>
              </a:lnSpc>
            </a:pPr>
            <a:endParaRPr sz="4800">
              <a:solidFill>
                <a:schemeClr val="bg1"/>
              </a:solidFill>
            </a:endParaRPr>
          </a:p>
        </p:txBody>
      </p:sp>
    </p:spTree>
    <p:extLst>
      <p:ext uri="{BB962C8B-B14F-4D97-AF65-F5344CB8AC3E}">
        <p14:creationId xmlns:p14="http://schemas.microsoft.com/office/powerpoint/2010/main" val="339367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31" y="-4979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6600" dirty="0">
              <a:solidFill>
                <a:schemeClr val="bg1"/>
              </a:solidFill>
            </a:endParaRPr>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6600">
              <a:solidFill>
                <a:schemeClr val="bg1"/>
              </a:solidFill>
            </a:endParaRPr>
          </a:p>
        </p:txBody>
      </p:sp>
      <p:sp>
        <p:nvSpPr>
          <p:cNvPr id="4" name="TextBox 4"/>
          <p:cNvSpPr txBox="1"/>
          <p:nvPr/>
        </p:nvSpPr>
        <p:spPr>
          <a:xfrm>
            <a:off x="2366454" y="3686818"/>
            <a:ext cx="15021298" cy="1723549"/>
          </a:xfrm>
          <a:prstGeom prst="rect">
            <a:avLst/>
          </a:prstGeom>
        </p:spPr>
        <p:txBody>
          <a:bodyPr wrap="square" lIns="0" tIns="0" rIns="0" bIns="0" rtlCol="0" anchor="t">
            <a:spAutoFit/>
          </a:bodyPr>
          <a:lstStyle/>
          <a:p>
            <a:pPr rtl="0">
              <a:spcBef>
                <a:spcPts val="1200"/>
              </a:spcBef>
              <a:spcAft>
                <a:spcPts val="1200"/>
              </a:spcAft>
            </a:pPr>
            <a:r>
              <a:rPr lang="vi-VN" sz="2800" b="0" i="0" u="none" strike="noStrike" dirty="0">
                <a:solidFill>
                  <a:schemeClr val="bg1"/>
                </a:solidFill>
                <a:effectLst/>
                <a:latin typeface="Arial" panose="020B0604020202020204" pitchFamily="34" charset="0"/>
              </a:rPr>
              <a:t>Khi sử dụng </a:t>
            </a:r>
            <a:r>
              <a:rPr lang="vi-VN" sz="2800" b="1" i="0" u="none" strike="noStrike" dirty="0">
                <a:solidFill>
                  <a:schemeClr val="bg1"/>
                </a:solidFill>
                <a:effectLst/>
                <a:latin typeface="Arial" panose="020B0604020202020204" pitchFamily="34" charset="0"/>
              </a:rPr>
              <a:t>kỹ thuật ước lượng từ dưới lên (bottom-up estimation technique)</a:t>
            </a:r>
            <a:r>
              <a:rPr lang="vi-VN" sz="2800" b="0" i="0" u="none" strike="noStrike" dirty="0">
                <a:solidFill>
                  <a:schemeClr val="bg1"/>
                </a:solidFill>
                <a:effectLst/>
                <a:latin typeface="Arial" panose="020B0604020202020204" pitchFamily="34" charset="0"/>
              </a:rPr>
              <a:t>, kích thước của phần mềm được ước lượng dựa trên số lượng chương trình ở các độ phức tạp khác nhau. Tuy nhiên, cách này gặp khó khăn khi dùng để </a:t>
            </a:r>
            <a:r>
              <a:rPr lang="vi-VN" sz="2800" b="1" i="0" u="none" strike="noStrike" dirty="0">
                <a:solidFill>
                  <a:schemeClr val="bg1"/>
                </a:solidFill>
                <a:effectLst/>
                <a:latin typeface="Arial" panose="020B0604020202020204" pitchFamily="34" charset="0"/>
              </a:rPr>
              <a:t>so sánh năng suất</a:t>
            </a:r>
            <a:r>
              <a:rPr lang="vi-VN" sz="2800" b="0" i="0" u="none" strike="noStrike" dirty="0">
                <a:solidFill>
                  <a:schemeClr val="bg1"/>
                </a:solidFill>
                <a:effectLst/>
                <a:latin typeface="Arial" panose="020B0604020202020204" pitchFamily="34" charset="0"/>
              </a:rPr>
              <a:t> giữa các dự án, vì các yếu tố như </a:t>
            </a:r>
            <a:r>
              <a:rPr lang="vi-VN" sz="2800" b="1" i="0" u="none" strike="noStrike" dirty="0">
                <a:solidFill>
                  <a:schemeClr val="bg1"/>
                </a:solidFill>
                <a:effectLst/>
                <a:latin typeface="Arial" panose="020B0604020202020204" pitchFamily="34" charset="0"/>
              </a:rPr>
              <a:t>số dòng mã lệnh (LOC)</a:t>
            </a:r>
            <a:r>
              <a:rPr lang="vi-VN" sz="2800" b="0" i="0" u="none" strike="noStrike" dirty="0">
                <a:solidFill>
                  <a:schemeClr val="bg1"/>
                </a:solidFill>
                <a:effectLst/>
                <a:latin typeface="Arial" panose="020B0604020202020204" pitchFamily="34" charset="0"/>
              </a:rPr>
              <a:t> thay đổi theo ngôn ngữ lập trình.</a:t>
            </a:r>
            <a:endParaRPr lang="vi-VN" sz="4400" b="0" dirty="0">
              <a:solidFill>
                <a:schemeClr val="bg1"/>
              </a:solidFill>
              <a:effectLst/>
            </a:endParaRPr>
          </a:p>
        </p:txBody>
      </p:sp>
      <p:sp>
        <p:nvSpPr>
          <p:cNvPr id="8" name="TextBox 8"/>
          <p:cNvSpPr txBox="1"/>
          <p:nvPr/>
        </p:nvSpPr>
        <p:spPr>
          <a:xfrm>
            <a:off x="1187132" y="1950431"/>
            <a:ext cx="16230600" cy="615553"/>
          </a:xfrm>
          <a:prstGeom prst="rect">
            <a:avLst/>
          </a:prstGeom>
        </p:spPr>
        <p:txBody>
          <a:bodyPr lIns="0" tIns="0" rIns="0" bIns="0" rtlCol="0" anchor="t">
            <a:spAutoFit/>
          </a:bodyPr>
          <a:lstStyle/>
          <a:p>
            <a:pPr rtl="0">
              <a:spcBef>
                <a:spcPts val="1200"/>
              </a:spcBef>
              <a:spcAft>
                <a:spcPts val="1200"/>
              </a:spcAft>
            </a:pPr>
            <a:r>
              <a:rPr lang="en-US" sz="4000" b="1" i="0" dirty="0">
                <a:solidFill>
                  <a:schemeClr val="bg1"/>
                </a:solidFill>
                <a:effectLst/>
                <a:latin typeface="Arial" panose="020B0604020202020204" pitchFamily="34" charset="0"/>
              </a:rPr>
              <a:t>2.4</a:t>
            </a:r>
            <a:r>
              <a:rPr lang="en-US" sz="4000" b="0" i="0" strike="noStrike" dirty="0">
                <a:solidFill>
                  <a:schemeClr val="bg1"/>
                </a:solidFill>
                <a:effectLst/>
                <a:latin typeface="Arial" panose="020B0604020202020204" pitchFamily="34" charset="0"/>
              </a:rPr>
              <a:t> </a:t>
            </a:r>
            <a:r>
              <a:rPr lang="en-US" sz="4000" b="0" i="0" strike="noStrike" dirty="0" err="1">
                <a:solidFill>
                  <a:schemeClr val="bg1"/>
                </a:solidFill>
                <a:effectLst/>
                <a:latin typeface="Arial" panose="020B0604020202020204" pitchFamily="34" charset="0"/>
              </a:rPr>
              <a:t>Đo</a:t>
            </a:r>
            <a:r>
              <a:rPr lang="en-US" sz="4000" b="0" i="0" strike="noStrike" dirty="0">
                <a:solidFill>
                  <a:schemeClr val="bg1"/>
                </a:solidFill>
                <a:effectLst/>
                <a:latin typeface="Arial" panose="020B0604020202020204" pitchFamily="34" charset="0"/>
              </a:rPr>
              <a:t> </a:t>
            </a:r>
            <a:r>
              <a:rPr lang="en-US" sz="4000" b="0" i="0" strike="noStrike" dirty="0" err="1">
                <a:solidFill>
                  <a:schemeClr val="bg1"/>
                </a:solidFill>
                <a:effectLst/>
                <a:latin typeface="Arial" panose="020B0604020202020204" pitchFamily="34" charset="0"/>
              </a:rPr>
              <a:t>kích</a:t>
            </a:r>
            <a:r>
              <a:rPr lang="en-US" sz="4000" b="0" i="0" strike="noStrike" dirty="0">
                <a:solidFill>
                  <a:schemeClr val="bg1"/>
                </a:solidFill>
                <a:effectLst/>
                <a:latin typeface="Arial" panose="020B0604020202020204" pitchFamily="34" charset="0"/>
              </a:rPr>
              <a:t> </a:t>
            </a:r>
            <a:r>
              <a:rPr lang="en-US" sz="4000" b="0" i="0" strike="noStrike" dirty="0" err="1">
                <a:solidFill>
                  <a:schemeClr val="bg1"/>
                </a:solidFill>
                <a:effectLst/>
                <a:latin typeface="Arial" panose="020B0604020202020204" pitchFamily="34" charset="0"/>
              </a:rPr>
              <a:t>thước</a:t>
            </a:r>
            <a:r>
              <a:rPr lang="en-US" sz="4000" b="0" i="0" strike="noStrike" dirty="0">
                <a:solidFill>
                  <a:schemeClr val="bg1"/>
                </a:solidFill>
                <a:effectLst/>
                <a:latin typeface="Arial" panose="020B0604020202020204" pitchFamily="34" charset="0"/>
              </a:rPr>
              <a:t> (Measuring Size)</a:t>
            </a:r>
            <a:endParaRPr lang="en-US" sz="9600" b="0" dirty="0">
              <a:solidFill>
                <a:schemeClr val="bg1"/>
              </a:solidFill>
              <a:effectLst/>
            </a:endParaRPr>
          </a:p>
        </p:txBody>
      </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6600">
              <a:solidFill>
                <a:schemeClr val="bg1"/>
              </a:solidFill>
            </a:endParaRPr>
          </a:p>
        </p:txBody>
      </p:sp>
      <p:sp>
        <p:nvSpPr>
          <p:cNvPr id="25" name="TextBox 14">
            <a:extLst>
              <a:ext uri="{FF2B5EF4-FFF2-40B4-BE49-F238E27FC236}">
                <a16:creationId xmlns:a16="http://schemas.microsoft.com/office/drawing/2014/main" id="{937461C1-145F-F7C2-9D92-20E7BE8755DE}"/>
              </a:ext>
            </a:extLst>
          </p:cNvPr>
          <p:cNvSpPr txBox="1"/>
          <p:nvPr/>
        </p:nvSpPr>
        <p:spPr>
          <a:xfrm>
            <a:off x="5186071" y="5993199"/>
            <a:ext cx="7924799" cy="1173819"/>
          </a:xfrm>
          <a:prstGeom prst="rect">
            <a:avLst/>
          </a:prstGeom>
        </p:spPr>
        <p:txBody>
          <a:bodyPr lIns="50800" tIns="50800" rIns="50800" bIns="50800" rtlCol="0" anchor="ctr"/>
          <a:lstStyle/>
          <a:p>
            <a:pPr algn="ctr">
              <a:lnSpc>
                <a:spcPts val="3359"/>
              </a:lnSpc>
            </a:pPr>
            <a:endParaRPr sz="6600">
              <a:solidFill>
                <a:schemeClr val="bg1"/>
              </a:solidFill>
            </a:endParaRPr>
          </a:p>
        </p:txBody>
      </p:sp>
      <p:sp>
        <p:nvSpPr>
          <p:cNvPr id="5" name="TextBox 4">
            <a:extLst>
              <a:ext uri="{FF2B5EF4-FFF2-40B4-BE49-F238E27FC236}">
                <a16:creationId xmlns:a16="http://schemas.microsoft.com/office/drawing/2014/main" id="{B1FF3CED-0B4D-402C-3E08-93C91898977B}"/>
              </a:ext>
            </a:extLst>
          </p:cNvPr>
          <p:cNvSpPr txBox="1"/>
          <p:nvPr/>
        </p:nvSpPr>
        <p:spPr>
          <a:xfrm>
            <a:off x="2366454" y="6305243"/>
            <a:ext cx="15021298" cy="1723549"/>
          </a:xfrm>
          <a:prstGeom prst="rect">
            <a:avLst/>
          </a:prstGeom>
        </p:spPr>
        <p:txBody>
          <a:bodyPr wrap="square" lIns="0" tIns="0" rIns="0" bIns="0" rtlCol="0" anchor="t">
            <a:spAutoFit/>
          </a:bodyPr>
          <a:lstStyle/>
          <a:p>
            <a:pPr rtl="0">
              <a:spcBef>
                <a:spcPts val="1200"/>
              </a:spcBef>
              <a:spcAft>
                <a:spcPts val="1200"/>
              </a:spcAft>
            </a:pPr>
            <a:r>
              <a:rPr lang="vi-VN" sz="2800" b="0" i="0" u="none" strike="noStrike" dirty="0">
                <a:solidFill>
                  <a:schemeClr val="bg1"/>
                </a:solidFill>
                <a:effectLst/>
                <a:latin typeface="Arial" panose="020B0604020202020204" pitchFamily="34" charset="0"/>
              </a:rPr>
              <a:t>Để tạo ra một cơ sở chuẩn cho việc so sánh hiệu suất, </a:t>
            </a:r>
            <a:r>
              <a:rPr lang="vi-VN" sz="2800" b="1" i="0" u="none" strike="noStrike" dirty="0">
                <a:solidFill>
                  <a:schemeClr val="bg1"/>
                </a:solidFill>
                <a:effectLst/>
                <a:latin typeface="Arial" panose="020B0604020202020204" pitchFamily="34" charset="0"/>
              </a:rPr>
              <a:t>Điểm chức năng (function points)</a:t>
            </a:r>
            <a:r>
              <a:rPr lang="vi-VN" sz="2800" b="0" i="0" u="none" strike="noStrike" dirty="0">
                <a:solidFill>
                  <a:schemeClr val="bg1"/>
                </a:solidFill>
                <a:effectLst/>
                <a:latin typeface="Arial" panose="020B0604020202020204" pitchFamily="34" charset="0"/>
              </a:rPr>
              <a:t> được sử dụng làm thước đo kích thước. Kích thước phần mềm thường được đo bằng LOC sau khi dự án hoàn thành. Sau đó, LOC có thể được chuyển đổi sang Điểm chức năng bằng các bảng chuyển đổi công bố sẵn.</a:t>
            </a:r>
            <a:endParaRPr lang="vi-VN" sz="2800" b="0" dirty="0">
              <a:solidFill>
                <a:schemeClr val="bg1"/>
              </a:solidFill>
              <a:effectLst/>
            </a:endParaRPr>
          </a:p>
        </p:txBody>
      </p:sp>
    </p:spTree>
    <p:extLst>
      <p:ext uri="{BB962C8B-B14F-4D97-AF65-F5344CB8AC3E}">
        <p14:creationId xmlns:p14="http://schemas.microsoft.com/office/powerpoint/2010/main" val="1471458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0" y="-4979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dirty="0">
              <a:solidFill>
                <a:schemeClr val="bg1"/>
              </a:solidFill>
            </a:endParaRPr>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3200">
              <a:solidFill>
                <a:schemeClr val="bg1"/>
              </a:solidFill>
            </a:endParaRPr>
          </a:p>
        </p:txBody>
      </p:sp>
      <p:grpSp>
        <p:nvGrpSpPr>
          <p:cNvPr id="6" name="Group 6"/>
          <p:cNvGrpSpPr/>
          <p:nvPr/>
        </p:nvGrpSpPr>
        <p:grpSpPr>
          <a:xfrm>
            <a:off x="1152428" y="443740"/>
            <a:ext cx="16373572" cy="3121527"/>
            <a:chOff x="164971" y="-2430021"/>
            <a:chExt cx="21831429" cy="4162035"/>
          </a:xfrm>
        </p:grpSpPr>
        <p:sp>
          <p:nvSpPr>
            <p:cNvPr id="7" name="TextBox 7"/>
            <p:cNvSpPr txBox="1"/>
            <p:nvPr/>
          </p:nvSpPr>
          <p:spPr>
            <a:xfrm>
              <a:off x="164971" y="-2430021"/>
              <a:ext cx="14109829" cy="1457664"/>
            </a:xfrm>
            <a:prstGeom prst="rect">
              <a:avLst/>
            </a:prstGeom>
          </p:spPr>
          <p:txBody>
            <a:bodyPr wrap="square" lIns="0" tIns="0" rIns="0" bIns="0" rtlCol="0" anchor="t">
              <a:spAutoFit/>
            </a:bodyPr>
            <a:lstStyle/>
            <a:p>
              <a:pPr>
                <a:lnSpc>
                  <a:spcPts val="10199"/>
                </a:lnSpc>
              </a:pPr>
              <a:r>
                <a:rPr lang="en-US" sz="3600" b="1" i="0" dirty="0">
                  <a:solidFill>
                    <a:schemeClr val="bg1"/>
                  </a:solidFill>
                  <a:effectLst/>
                  <a:latin typeface="Arial" panose="020B0604020202020204" pitchFamily="34" charset="0"/>
                </a:rPr>
                <a:t>3.</a:t>
              </a:r>
              <a:r>
                <a:rPr lang="en-US" sz="3600" b="1" i="0" strike="noStrike" dirty="0">
                  <a:solidFill>
                    <a:schemeClr val="bg1"/>
                  </a:solidFill>
                  <a:effectLst/>
                  <a:latin typeface="Arial" panose="020B0604020202020204" pitchFamily="34" charset="0"/>
                </a:rPr>
                <a:t> THEO DÕI DỰ ÁN (PROJECT TRACKING)</a:t>
              </a:r>
              <a:endParaRPr lang="en-US" sz="85700" b="1" dirty="0">
                <a:solidFill>
                  <a:schemeClr val="bg1"/>
                </a:solidFill>
                <a:latin typeface="Cabin Medium"/>
                <a:ea typeface="Cabin Medium"/>
                <a:cs typeface="Cabin Medium"/>
                <a:sym typeface="Cabin Medium"/>
              </a:endParaRPr>
            </a:p>
          </p:txBody>
        </p:sp>
        <p:sp>
          <p:nvSpPr>
            <p:cNvPr id="8" name="TextBox 8"/>
            <p:cNvSpPr txBox="1"/>
            <p:nvPr/>
          </p:nvSpPr>
          <p:spPr>
            <a:xfrm>
              <a:off x="355600" y="582982"/>
              <a:ext cx="21640800" cy="1149032"/>
            </a:xfrm>
            <a:prstGeom prst="rect">
              <a:avLst/>
            </a:prstGeom>
          </p:spPr>
          <p:txBody>
            <a:bodyPr lIns="0" tIns="0" rIns="0" bIns="0" rtlCol="0" anchor="t">
              <a:spAutoFit/>
            </a:bodyPr>
            <a:lstStyle/>
            <a:p>
              <a:pPr rtl="0">
                <a:spcBef>
                  <a:spcPts val="1200"/>
                </a:spcBef>
                <a:spcAft>
                  <a:spcPts val="1200"/>
                </a:spcAft>
              </a:pPr>
              <a:r>
                <a:rPr lang="vi-VN" sz="2800" b="0" i="0" u="none" strike="noStrike" dirty="0">
                  <a:solidFill>
                    <a:schemeClr val="bg1"/>
                  </a:solidFill>
                  <a:effectLst/>
                  <a:latin typeface="Arial" panose="020B0604020202020204" pitchFamily="34" charset="0"/>
                </a:rPr>
                <a:t>Mục tiêu của việc theo dõi dự án là giúp quản lý dự án nắm rõ tiến độ và tình trạng, từ đó đưa ra hành động cần thiết để đạt được mục tiêu. Tại Infosys, quy trình theo dõi bao gồm:</a:t>
              </a:r>
              <a:endParaRPr lang="vi-VN" sz="4800" b="0" dirty="0">
                <a:solidFill>
                  <a:schemeClr val="bg1"/>
                </a:solidFill>
                <a:effectLst/>
              </a:endParaRPr>
            </a:p>
          </p:txBody>
        </p:sp>
      </p:gr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3200">
              <a:solidFill>
                <a:schemeClr val="bg1"/>
              </a:solidFill>
            </a:endParaRPr>
          </a:p>
        </p:txBody>
      </p:sp>
      <p:pic>
        <p:nvPicPr>
          <p:cNvPr id="4098" name="Picture 2">
            <a:extLst>
              <a:ext uri="{FF2B5EF4-FFF2-40B4-BE49-F238E27FC236}">
                <a16:creationId xmlns:a16="http://schemas.microsoft.com/office/drawing/2014/main" id="{01C4AF88-489D-A2B7-2E9F-3A7C97F536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79008" y="4754454"/>
            <a:ext cx="8532115"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469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31" y="-4979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8800" dirty="0">
              <a:solidFill>
                <a:schemeClr val="bg1"/>
              </a:solidFill>
            </a:endParaRPr>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8800">
              <a:solidFill>
                <a:schemeClr val="bg1"/>
              </a:solidFill>
            </a:endParaRPr>
          </a:p>
        </p:txBody>
      </p:sp>
      <p:sp>
        <p:nvSpPr>
          <p:cNvPr id="4" name="TextBox 4"/>
          <p:cNvSpPr txBox="1"/>
          <p:nvPr/>
        </p:nvSpPr>
        <p:spPr>
          <a:xfrm>
            <a:off x="2133600" y="3227541"/>
            <a:ext cx="15021298" cy="861774"/>
          </a:xfrm>
          <a:prstGeom prst="rect">
            <a:avLst/>
          </a:prstGeom>
        </p:spPr>
        <p:txBody>
          <a:bodyPr wrap="square" lIns="0" tIns="0" rIns="0" bIns="0" rtlCol="0" anchor="t">
            <a:spAutoFit/>
          </a:bodyPr>
          <a:lstStyle/>
          <a:p>
            <a:pPr rtl="0" fontAlgn="base">
              <a:spcBef>
                <a:spcPts val="1200"/>
              </a:spcBef>
              <a:spcAft>
                <a:spcPts val="1200"/>
              </a:spcAft>
            </a:pPr>
            <a:r>
              <a:rPr lang="vi-VN" sz="2800" b="1" i="0" u="none" strike="noStrike" dirty="0">
                <a:solidFill>
                  <a:schemeClr val="bg1"/>
                </a:solidFill>
                <a:effectLst/>
                <a:latin typeface="Arial" panose="020B0604020202020204" pitchFamily="34" charset="0"/>
              </a:rPr>
              <a:t>Giám sát hoạt động</a:t>
            </a:r>
            <a:r>
              <a:rPr lang="vi-VN" sz="2800" b="0" i="0" u="none" strike="noStrike" dirty="0">
                <a:solidFill>
                  <a:schemeClr val="bg1"/>
                </a:solidFill>
                <a:effectLst/>
                <a:latin typeface="Arial" panose="020B0604020202020204" pitchFamily="34" charset="0"/>
              </a:rPr>
              <a:t>: Đảm bảo các hoạt động được thực hiện đúng thông qua kiểm soát quy trình thống kê (SPC).</a:t>
            </a:r>
          </a:p>
        </p:txBody>
      </p:sp>
      <p:sp>
        <p:nvSpPr>
          <p:cNvPr id="8" name="TextBox 8"/>
          <p:cNvSpPr txBox="1"/>
          <p:nvPr/>
        </p:nvSpPr>
        <p:spPr>
          <a:xfrm>
            <a:off x="1187132" y="1950431"/>
            <a:ext cx="16230600" cy="615553"/>
          </a:xfrm>
          <a:prstGeom prst="rect">
            <a:avLst/>
          </a:prstGeom>
        </p:spPr>
        <p:txBody>
          <a:bodyPr lIns="0" tIns="0" rIns="0" bIns="0" rtlCol="0" anchor="t">
            <a:spAutoFit/>
          </a:bodyPr>
          <a:lstStyle/>
          <a:p>
            <a:pPr rtl="0">
              <a:spcBef>
                <a:spcPts val="1200"/>
              </a:spcBef>
              <a:spcAft>
                <a:spcPts val="1200"/>
              </a:spcAft>
            </a:pPr>
            <a:r>
              <a:rPr lang="en-US" sz="4000" b="0" i="0" u="none" strike="noStrike" dirty="0" err="1">
                <a:solidFill>
                  <a:schemeClr val="bg1"/>
                </a:solidFill>
                <a:effectLst/>
                <a:latin typeface="Arial" panose="020B0604020202020204" pitchFamily="34" charset="0"/>
              </a:rPr>
              <a:t>Ngoài</a:t>
            </a:r>
            <a:r>
              <a:rPr lang="en-US" sz="4000" b="0" i="0" u="none" strike="noStrike" dirty="0">
                <a:solidFill>
                  <a:schemeClr val="bg1"/>
                </a:solidFill>
                <a:effectLst/>
                <a:latin typeface="Arial" panose="020B0604020202020204" pitchFamily="34" charset="0"/>
              </a:rPr>
              <a:t> </a:t>
            </a:r>
            <a:r>
              <a:rPr lang="en-US" sz="4000" b="0" i="0" u="none" strike="noStrike" dirty="0" err="1">
                <a:solidFill>
                  <a:schemeClr val="bg1"/>
                </a:solidFill>
                <a:effectLst/>
                <a:latin typeface="Arial" panose="020B0604020202020204" pitchFamily="34" charset="0"/>
              </a:rPr>
              <a:t>ra</a:t>
            </a:r>
            <a:r>
              <a:rPr lang="en-US" sz="4000" b="0" i="0" u="none" strike="noStrike" dirty="0">
                <a:solidFill>
                  <a:schemeClr val="bg1"/>
                </a:solidFill>
                <a:effectLst/>
                <a:latin typeface="Arial" panose="020B0604020202020204" pitchFamily="34" charset="0"/>
              </a:rPr>
              <a:t>, </a:t>
            </a:r>
            <a:r>
              <a:rPr lang="en-US" sz="4000" b="0" i="0" u="none" strike="noStrike" dirty="0" err="1">
                <a:solidFill>
                  <a:schemeClr val="bg1"/>
                </a:solidFill>
                <a:effectLst/>
                <a:latin typeface="Arial" panose="020B0604020202020204" pitchFamily="34" charset="0"/>
              </a:rPr>
              <a:t>các</a:t>
            </a:r>
            <a:r>
              <a:rPr lang="en-US" sz="4000" b="0" i="0" u="none" strike="noStrike" dirty="0">
                <a:solidFill>
                  <a:schemeClr val="bg1"/>
                </a:solidFill>
                <a:effectLst/>
                <a:latin typeface="Arial" panose="020B0604020202020204" pitchFamily="34" charset="0"/>
              </a:rPr>
              <a:t> </a:t>
            </a:r>
            <a:r>
              <a:rPr lang="en-US" sz="4000" b="0" i="0" u="none" strike="noStrike" dirty="0" err="1">
                <a:solidFill>
                  <a:schemeClr val="bg1"/>
                </a:solidFill>
                <a:effectLst/>
                <a:latin typeface="Arial" panose="020B0604020202020204" pitchFamily="34" charset="0"/>
              </a:rPr>
              <a:t>hoạt</a:t>
            </a:r>
            <a:r>
              <a:rPr lang="en-US" sz="4000" b="0" i="0" u="none" strike="noStrike" dirty="0">
                <a:solidFill>
                  <a:schemeClr val="bg1"/>
                </a:solidFill>
                <a:effectLst/>
                <a:latin typeface="Arial" panose="020B0604020202020204" pitchFamily="34" charset="0"/>
              </a:rPr>
              <a:t> </a:t>
            </a:r>
            <a:r>
              <a:rPr lang="en-US" sz="4000" b="0" i="0" u="none" strike="noStrike" dirty="0" err="1">
                <a:solidFill>
                  <a:schemeClr val="bg1"/>
                </a:solidFill>
                <a:effectLst/>
                <a:latin typeface="Arial" panose="020B0604020202020204" pitchFamily="34" charset="0"/>
              </a:rPr>
              <a:t>động</a:t>
            </a:r>
            <a:r>
              <a:rPr lang="en-US" sz="4000" b="0" i="0" u="none" strike="noStrike" dirty="0">
                <a:solidFill>
                  <a:schemeClr val="bg1"/>
                </a:solidFill>
                <a:effectLst/>
                <a:latin typeface="Arial" panose="020B0604020202020204" pitchFamily="34" charset="0"/>
              </a:rPr>
              <a:t> </a:t>
            </a:r>
            <a:r>
              <a:rPr lang="en-US" sz="4000" b="0" i="0" u="none" strike="noStrike" dirty="0" err="1">
                <a:solidFill>
                  <a:schemeClr val="bg1"/>
                </a:solidFill>
                <a:effectLst/>
                <a:latin typeface="Arial" panose="020B0604020202020204" pitchFamily="34" charset="0"/>
              </a:rPr>
              <a:t>giám</a:t>
            </a:r>
            <a:r>
              <a:rPr lang="en-US" sz="4000" b="0" i="0" u="none" strike="noStrike" dirty="0">
                <a:solidFill>
                  <a:schemeClr val="bg1"/>
                </a:solidFill>
                <a:effectLst/>
                <a:latin typeface="Arial" panose="020B0604020202020204" pitchFamily="34" charset="0"/>
              </a:rPr>
              <a:t> </a:t>
            </a:r>
            <a:r>
              <a:rPr lang="en-US" sz="4000" b="0" i="0" u="none" strike="noStrike" dirty="0" err="1">
                <a:solidFill>
                  <a:schemeClr val="bg1"/>
                </a:solidFill>
                <a:effectLst/>
                <a:latin typeface="Arial" panose="020B0604020202020204" pitchFamily="34" charset="0"/>
              </a:rPr>
              <a:t>sát</a:t>
            </a:r>
            <a:r>
              <a:rPr lang="en-US" sz="4000" b="0" i="0" u="none" strike="noStrike" dirty="0">
                <a:solidFill>
                  <a:schemeClr val="bg1"/>
                </a:solidFill>
                <a:effectLst/>
                <a:latin typeface="Arial" panose="020B0604020202020204" pitchFamily="34" charset="0"/>
              </a:rPr>
              <a:t> </a:t>
            </a:r>
            <a:r>
              <a:rPr lang="en-US" sz="4000" b="0" i="0" u="none" strike="noStrike" dirty="0" err="1">
                <a:solidFill>
                  <a:schemeClr val="bg1"/>
                </a:solidFill>
                <a:effectLst/>
                <a:latin typeface="Arial" panose="020B0604020202020204" pitchFamily="34" charset="0"/>
              </a:rPr>
              <a:t>khác</a:t>
            </a:r>
            <a:r>
              <a:rPr lang="en-US" sz="4000" b="0" i="0" u="none" strike="noStrike" dirty="0">
                <a:solidFill>
                  <a:schemeClr val="bg1"/>
                </a:solidFill>
                <a:effectLst/>
                <a:latin typeface="Arial" panose="020B0604020202020204" pitchFamily="34" charset="0"/>
              </a:rPr>
              <a:t> bao </a:t>
            </a:r>
            <a:r>
              <a:rPr lang="en-US" sz="4000" b="0" i="0" u="none" strike="noStrike" dirty="0" err="1">
                <a:solidFill>
                  <a:schemeClr val="bg1"/>
                </a:solidFill>
                <a:effectLst/>
                <a:latin typeface="Arial" panose="020B0604020202020204" pitchFamily="34" charset="0"/>
              </a:rPr>
              <a:t>gồm</a:t>
            </a:r>
            <a:r>
              <a:rPr lang="en-US" sz="4000" b="0" i="0" u="none" strike="noStrike" dirty="0">
                <a:solidFill>
                  <a:schemeClr val="bg1"/>
                </a:solidFill>
                <a:effectLst/>
                <a:latin typeface="Arial" panose="020B0604020202020204" pitchFamily="34" charset="0"/>
              </a:rPr>
              <a:t>:</a:t>
            </a:r>
            <a:endParaRPr lang="en-US" sz="7200" b="0" dirty="0">
              <a:solidFill>
                <a:schemeClr val="bg1"/>
              </a:solidFill>
              <a:effectLst/>
            </a:endParaRPr>
          </a:p>
        </p:txBody>
      </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8800">
              <a:solidFill>
                <a:schemeClr val="bg1"/>
              </a:solidFill>
            </a:endParaRPr>
          </a:p>
        </p:txBody>
      </p:sp>
      <p:sp>
        <p:nvSpPr>
          <p:cNvPr id="25" name="TextBox 14">
            <a:extLst>
              <a:ext uri="{FF2B5EF4-FFF2-40B4-BE49-F238E27FC236}">
                <a16:creationId xmlns:a16="http://schemas.microsoft.com/office/drawing/2014/main" id="{937461C1-145F-F7C2-9D92-20E7BE8755DE}"/>
              </a:ext>
            </a:extLst>
          </p:cNvPr>
          <p:cNvSpPr txBox="1"/>
          <p:nvPr/>
        </p:nvSpPr>
        <p:spPr>
          <a:xfrm>
            <a:off x="5186071" y="5993199"/>
            <a:ext cx="7924799" cy="1173819"/>
          </a:xfrm>
          <a:prstGeom prst="rect">
            <a:avLst/>
          </a:prstGeom>
        </p:spPr>
        <p:txBody>
          <a:bodyPr lIns="50800" tIns="50800" rIns="50800" bIns="50800" rtlCol="0" anchor="ctr"/>
          <a:lstStyle/>
          <a:p>
            <a:pPr algn="ctr">
              <a:lnSpc>
                <a:spcPts val="3359"/>
              </a:lnSpc>
            </a:pPr>
            <a:endParaRPr sz="8800">
              <a:solidFill>
                <a:schemeClr val="bg1"/>
              </a:solidFill>
            </a:endParaRPr>
          </a:p>
        </p:txBody>
      </p:sp>
      <p:sp>
        <p:nvSpPr>
          <p:cNvPr id="5" name="TextBox 4">
            <a:extLst>
              <a:ext uri="{FF2B5EF4-FFF2-40B4-BE49-F238E27FC236}">
                <a16:creationId xmlns:a16="http://schemas.microsoft.com/office/drawing/2014/main" id="{B1FF3CED-0B4D-402C-3E08-93C91898977B}"/>
              </a:ext>
            </a:extLst>
          </p:cNvPr>
          <p:cNvSpPr txBox="1"/>
          <p:nvPr/>
        </p:nvSpPr>
        <p:spPr>
          <a:xfrm>
            <a:off x="2133600" y="4736423"/>
            <a:ext cx="15021298" cy="861774"/>
          </a:xfrm>
          <a:prstGeom prst="rect">
            <a:avLst/>
          </a:prstGeom>
        </p:spPr>
        <p:txBody>
          <a:bodyPr wrap="square" lIns="0" tIns="0" rIns="0" bIns="0" rtlCol="0" anchor="t">
            <a:spAutoFit/>
          </a:bodyPr>
          <a:lstStyle/>
          <a:p>
            <a:pPr rtl="0">
              <a:spcBef>
                <a:spcPts val="1200"/>
              </a:spcBef>
              <a:spcAft>
                <a:spcPts val="1200"/>
              </a:spcAft>
            </a:pPr>
            <a:r>
              <a:rPr lang="vi-VN" sz="2800" b="1" i="0" u="none" strike="noStrike" dirty="0">
                <a:solidFill>
                  <a:schemeClr val="bg1"/>
                </a:solidFill>
                <a:effectLst/>
                <a:latin typeface="Arial" panose="020B0604020202020204" pitchFamily="34" charset="0"/>
              </a:rPr>
              <a:t>Báo cáo tình trạng</a:t>
            </a:r>
            <a:r>
              <a:rPr lang="vi-VN" sz="2800" b="0" i="0" u="none" strike="noStrike" dirty="0">
                <a:solidFill>
                  <a:schemeClr val="bg1"/>
                </a:solidFill>
                <a:effectLst/>
                <a:latin typeface="Arial" panose="020B0604020202020204" pitchFamily="34" charset="0"/>
              </a:rPr>
              <a:t>: Cung cấp thông tin hàng tuần về những gì đã xảy ra và các bước tiếp theo.</a:t>
            </a:r>
            <a:endParaRPr lang="vi-VN" sz="4000" b="0" dirty="0">
              <a:solidFill>
                <a:schemeClr val="bg1"/>
              </a:solidFill>
              <a:effectLst/>
            </a:endParaRPr>
          </a:p>
        </p:txBody>
      </p:sp>
      <p:sp>
        <p:nvSpPr>
          <p:cNvPr id="6" name="TextBox 5">
            <a:extLst>
              <a:ext uri="{FF2B5EF4-FFF2-40B4-BE49-F238E27FC236}">
                <a16:creationId xmlns:a16="http://schemas.microsoft.com/office/drawing/2014/main" id="{74089912-859E-05A0-644D-3EDC944C0B57}"/>
              </a:ext>
            </a:extLst>
          </p:cNvPr>
          <p:cNvSpPr txBox="1"/>
          <p:nvPr/>
        </p:nvSpPr>
        <p:spPr>
          <a:xfrm>
            <a:off x="2133600" y="6287131"/>
            <a:ext cx="15021298" cy="861774"/>
          </a:xfrm>
          <a:prstGeom prst="rect">
            <a:avLst/>
          </a:prstGeom>
        </p:spPr>
        <p:txBody>
          <a:bodyPr wrap="square" lIns="0" tIns="0" rIns="0" bIns="0" rtlCol="0" anchor="t">
            <a:spAutoFit/>
          </a:bodyPr>
          <a:lstStyle/>
          <a:p>
            <a:pPr rtl="0" fontAlgn="base">
              <a:spcBef>
                <a:spcPts val="1200"/>
              </a:spcBef>
              <a:spcAft>
                <a:spcPts val="1200"/>
              </a:spcAft>
            </a:pPr>
            <a:r>
              <a:rPr lang="vi-VN" sz="2800" b="1" i="0" u="none" strike="noStrike" dirty="0">
                <a:solidFill>
                  <a:schemeClr val="bg1"/>
                </a:solidFill>
                <a:effectLst/>
                <a:latin typeface="Arial" panose="020B0604020202020204" pitchFamily="34" charset="0"/>
              </a:rPr>
              <a:t>Báo cáo cột mốc</a:t>
            </a:r>
            <a:r>
              <a:rPr lang="vi-VN" sz="2800" b="0" i="0" u="none" strike="noStrike" dirty="0">
                <a:solidFill>
                  <a:schemeClr val="bg1"/>
                </a:solidFill>
                <a:effectLst/>
                <a:latin typeface="Arial" panose="020B0604020202020204" pitchFamily="34" charset="0"/>
              </a:rPr>
              <a:t>: Phân tích nỗ lực, tiến độ và lỗi tại các cột mốc, so sánh với các dữ liệu ước lượng để kịp thời can thiệp.</a:t>
            </a:r>
          </a:p>
        </p:txBody>
      </p:sp>
    </p:spTree>
    <p:extLst>
      <p:ext uri="{BB962C8B-B14F-4D97-AF65-F5344CB8AC3E}">
        <p14:creationId xmlns:p14="http://schemas.microsoft.com/office/powerpoint/2010/main" val="1004516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0" y="-4979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dirty="0">
              <a:solidFill>
                <a:schemeClr val="bg1"/>
              </a:solidFill>
            </a:endParaRPr>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3200">
              <a:solidFill>
                <a:schemeClr val="bg1"/>
              </a:solidFill>
            </a:endParaRPr>
          </a:p>
        </p:txBody>
      </p:sp>
      <p:grpSp>
        <p:nvGrpSpPr>
          <p:cNvPr id="6" name="Group 6"/>
          <p:cNvGrpSpPr/>
          <p:nvPr/>
        </p:nvGrpSpPr>
        <p:grpSpPr>
          <a:xfrm>
            <a:off x="910237" y="647700"/>
            <a:ext cx="17595942" cy="5296148"/>
            <a:chOff x="-157950" y="-2158074"/>
            <a:chExt cx="23461256" cy="7061527"/>
          </a:xfrm>
        </p:grpSpPr>
        <p:sp>
          <p:nvSpPr>
            <p:cNvPr id="7" name="TextBox 7"/>
            <p:cNvSpPr txBox="1"/>
            <p:nvPr/>
          </p:nvSpPr>
          <p:spPr>
            <a:xfrm>
              <a:off x="-157950" y="-2158074"/>
              <a:ext cx="17361029" cy="1474249"/>
            </a:xfrm>
            <a:prstGeom prst="rect">
              <a:avLst/>
            </a:prstGeom>
          </p:spPr>
          <p:txBody>
            <a:bodyPr wrap="square" lIns="0" tIns="0" rIns="0" bIns="0" rtlCol="0" anchor="t">
              <a:spAutoFit/>
            </a:bodyPr>
            <a:lstStyle/>
            <a:p>
              <a:pPr>
                <a:lnSpc>
                  <a:spcPts val="10199"/>
                </a:lnSpc>
              </a:pPr>
              <a:r>
                <a:rPr lang="en-US" sz="4000" b="1" dirty="0">
                  <a:solidFill>
                    <a:schemeClr val="bg1"/>
                  </a:solidFill>
                  <a:latin typeface="Arial" panose="020B0604020202020204" pitchFamily="34" charset="0"/>
                </a:rPr>
                <a:t>4</a:t>
              </a:r>
              <a:r>
                <a:rPr lang="en-US" sz="4000" b="1" dirty="0">
                  <a:solidFill>
                    <a:schemeClr val="bg1"/>
                  </a:solidFill>
                  <a:effectLst/>
                  <a:latin typeface="Arial" panose="020B0604020202020204" pitchFamily="34" charset="0"/>
                </a:rPr>
                <a:t>.</a:t>
              </a:r>
              <a:r>
                <a:rPr lang="en-US" sz="4000" b="1" dirty="0">
                  <a:solidFill>
                    <a:schemeClr val="bg1"/>
                  </a:solidFill>
                  <a:latin typeface="Arial" panose="020B0604020202020204" pitchFamily="34" charset="0"/>
                </a:rPr>
                <a:t> </a:t>
              </a:r>
              <a:r>
                <a:rPr lang="vi-VN" sz="4000" b="1" u="none" strike="noStrike" dirty="0">
                  <a:solidFill>
                    <a:schemeClr val="bg1"/>
                  </a:solidFill>
                  <a:effectLst/>
                  <a:latin typeface="Arial" panose="020B0604020202020204" pitchFamily="34" charset="0"/>
                </a:rPr>
                <a:t>ĐO LƯỜNG VÀ KẾ HOẠCH THEO DÕI DỰ ÁN ACIC</a:t>
              </a:r>
              <a:endParaRPr lang="en-US" sz="4000" b="1" dirty="0">
                <a:solidFill>
                  <a:schemeClr val="bg1"/>
                </a:solidFill>
                <a:latin typeface="Cabin Medium"/>
                <a:ea typeface="Cabin Medium"/>
                <a:cs typeface="Cabin Medium"/>
                <a:sym typeface="Cabin Medium"/>
              </a:endParaRPr>
            </a:p>
          </p:txBody>
        </p:sp>
        <p:sp>
          <p:nvSpPr>
            <p:cNvPr id="8" name="TextBox 8"/>
            <p:cNvSpPr txBox="1"/>
            <p:nvPr/>
          </p:nvSpPr>
          <p:spPr>
            <a:xfrm>
              <a:off x="36907" y="881842"/>
              <a:ext cx="23266399" cy="4021611"/>
            </a:xfrm>
            <a:prstGeom prst="rect">
              <a:avLst/>
            </a:prstGeom>
          </p:spPr>
          <p:txBody>
            <a:bodyPr wrap="square" lIns="0" tIns="0" rIns="0" bIns="0" rtlCol="0" anchor="t">
              <a:spAutoFit/>
            </a:bodyPr>
            <a:lstStyle/>
            <a:p>
              <a:pPr rtl="0">
                <a:spcBef>
                  <a:spcPts val="1200"/>
                </a:spcBef>
                <a:spcAft>
                  <a:spcPts val="1200"/>
                </a:spcAft>
              </a:pPr>
              <a:r>
                <a:rPr lang="vi-VN" sz="2400" b="0" i="0" u="none" strike="noStrike" dirty="0">
                  <a:solidFill>
                    <a:schemeClr val="bg1"/>
                  </a:solidFill>
                  <a:effectLst/>
                  <a:latin typeface="Arial" panose="020B0604020202020204" pitchFamily="34" charset="0"/>
                </a:rPr>
                <a:t>Trong dự án ACIC, các chỉ số về kích thước, nỗ lực, lỗi và tiến độ được theo dõi chặt chẽ. Kế hoạch sử dụng các công cụ như:</a:t>
              </a:r>
              <a:endParaRPr lang="en-US" sz="2400" b="0" i="0" u="none" strike="noStrike" dirty="0">
                <a:solidFill>
                  <a:schemeClr val="bg1"/>
                </a:solidFill>
                <a:effectLst/>
                <a:latin typeface="Arial" panose="020B0604020202020204" pitchFamily="34" charset="0"/>
              </a:endParaRPr>
            </a:p>
            <a:p>
              <a:pPr rtl="0" fontAlgn="base">
                <a:spcBef>
                  <a:spcPts val="1200"/>
                </a:spcBef>
                <a:spcAft>
                  <a:spcPts val="0"/>
                </a:spcAft>
                <a:buFont typeface="Arial" panose="020B0604020202020204" pitchFamily="34" charset="0"/>
                <a:buChar char="•"/>
              </a:pPr>
              <a:r>
                <a:rPr lang="vi-VN" sz="2400" b="1" i="0" u="none" strike="noStrike" dirty="0">
                  <a:solidFill>
                    <a:schemeClr val="bg1"/>
                  </a:solidFill>
                  <a:effectLst/>
                  <a:latin typeface="Arial" panose="020B0604020202020204" pitchFamily="34" charset="0"/>
                </a:rPr>
                <a:t>Chương trình đếm kích thước</a:t>
              </a:r>
              <a:r>
                <a:rPr lang="vi-VN" sz="2400" b="0" i="0" u="none" strike="noStrike" dirty="0">
                  <a:solidFill>
                    <a:schemeClr val="bg1"/>
                  </a:solidFill>
                  <a:effectLst/>
                  <a:latin typeface="Arial" panose="020B0604020202020204" pitchFamily="34" charset="0"/>
                </a:rPr>
                <a:t>: Đếm số dòng mã lệnh.</a:t>
              </a:r>
            </a:p>
            <a:p>
              <a:pPr rtl="0" fontAlgn="base">
                <a:spcBef>
                  <a:spcPts val="0"/>
                </a:spcBef>
                <a:spcAft>
                  <a:spcPts val="0"/>
                </a:spcAft>
                <a:buFont typeface="Arial" panose="020B0604020202020204" pitchFamily="34" charset="0"/>
                <a:buChar char="•"/>
              </a:pPr>
              <a:r>
                <a:rPr lang="vi-VN" sz="2400" b="1" i="0" u="none" strike="noStrike" dirty="0">
                  <a:solidFill>
                    <a:schemeClr val="bg1"/>
                  </a:solidFill>
                  <a:effectLst/>
                  <a:latin typeface="Arial" panose="020B0604020202020204" pitchFamily="34" charset="0"/>
                </a:rPr>
                <a:t>Hệ thống Báo cáo Hoạt động Hàng tuần (WAR)</a:t>
              </a:r>
              <a:r>
                <a:rPr lang="vi-VN" sz="2400" b="0" i="0" u="none" strike="noStrike" dirty="0">
                  <a:solidFill>
                    <a:schemeClr val="bg1"/>
                  </a:solidFill>
                  <a:effectLst/>
                  <a:latin typeface="Arial" panose="020B0604020202020204" pitchFamily="34" charset="0"/>
                </a:rPr>
                <a:t>: Thu thập dữ liệu về nỗ lực.</a:t>
              </a:r>
            </a:p>
            <a:p>
              <a:pPr rtl="0" fontAlgn="base">
                <a:spcBef>
                  <a:spcPts val="0"/>
                </a:spcBef>
                <a:spcAft>
                  <a:spcPts val="0"/>
                </a:spcAft>
                <a:buFont typeface="Arial" panose="020B0604020202020204" pitchFamily="34" charset="0"/>
                <a:buChar char="•"/>
              </a:pPr>
              <a:r>
                <a:rPr lang="vi-VN" sz="2400" b="1" i="0" u="none" strike="noStrike" dirty="0">
                  <a:solidFill>
                    <a:schemeClr val="bg1"/>
                  </a:solidFill>
                  <a:effectLst/>
                  <a:latin typeface="Arial" panose="020B0604020202020204" pitchFamily="34" charset="0"/>
                </a:rPr>
                <a:t>BugsBunny</a:t>
              </a:r>
              <a:r>
                <a:rPr lang="vi-VN" sz="2400" b="0" i="0" u="none" strike="noStrike" dirty="0">
                  <a:solidFill>
                    <a:schemeClr val="bg1"/>
                  </a:solidFill>
                  <a:effectLst/>
                  <a:latin typeface="Arial" panose="020B0604020202020204" pitchFamily="34" charset="0"/>
                </a:rPr>
                <a:t>: Kiểm soát lỗi.</a:t>
              </a:r>
            </a:p>
            <a:p>
              <a:pPr rtl="0" fontAlgn="base">
                <a:spcBef>
                  <a:spcPts val="0"/>
                </a:spcBef>
                <a:spcAft>
                  <a:spcPts val="1200"/>
                </a:spcAft>
                <a:buFont typeface="Arial" panose="020B0604020202020204" pitchFamily="34" charset="0"/>
                <a:buChar char="•"/>
              </a:pPr>
              <a:r>
                <a:rPr lang="vi-VN" sz="2400" b="1" i="0" u="none" strike="noStrike" dirty="0">
                  <a:solidFill>
                    <a:schemeClr val="bg1"/>
                  </a:solidFill>
                  <a:effectLst/>
                  <a:latin typeface="Arial" panose="020B0604020202020204" pitchFamily="34" charset="0"/>
                </a:rPr>
                <a:t>Microsoft Project (MSP)</a:t>
              </a:r>
              <a:r>
                <a:rPr lang="vi-VN" sz="2400" b="0" i="0" u="none" strike="noStrike" dirty="0">
                  <a:solidFill>
                    <a:schemeClr val="bg1"/>
                  </a:solidFill>
                  <a:effectLst/>
                  <a:latin typeface="Arial" panose="020B0604020202020204" pitchFamily="34" charset="0"/>
                </a:rPr>
                <a:t>: Đo lịch trình.</a:t>
              </a:r>
            </a:p>
            <a:p>
              <a:pPr rtl="0">
                <a:spcBef>
                  <a:spcPts val="1200"/>
                </a:spcBef>
                <a:spcAft>
                  <a:spcPts val="1200"/>
                </a:spcAft>
              </a:pPr>
              <a:endParaRPr lang="vi-VN" sz="3600" b="0" dirty="0">
                <a:solidFill>
                  <a:schemeClr val="bg1"/>
                </a:solidFill>
                <a:effectLst/>
              </a:endParaRPr>
            </a:p>
          </p:txBody>
        </p:sp>
      </p:gr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3200">
              <a:solidFill>
                <a:schemeClr val="bg1"/>
              </a:solidFill>
            </a:endParaRPr>
          </a:p>
        </p:txBody>
      </p:sp>
      <p:pic>
        <p:nvPicPr>
          <p:cNvPr id="5122" name="Picture 2">
            <a:extLst>
              <a:ext uri="{FF2B5EF4-FFF2-40B4-BE49-F238E27FC236}">
                <a16:creationId xmlns:a16="http://schemas.microsoft.com/office/drawing/2014/main" id="{FA1869DE-CE2F-7120-6E5E-4216A0D04E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80766" y="5143500"/>
            <a:ext cx="7743177" cy="4170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552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48" y="-61188"/>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200" dirty="0">
              <a:solidFill>
                <a:schemeClr val="bg1"/>
              </a:solidFill>
            </a:endParaRPr>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3200">
              <a:solidFill>
                <a:schemeClr val="bg1"/>
              </a:solidFill>
            </a:endParaRPr>
          </a:p>
        </p:txBody>
      </p:sp>
      <p:grpSp>
        <p:nvGrpSpPr>
          <p:cNvPr id="6" name="Group 6"/>
          <p:cNvGrpSpPr/>
          <p:nvPr/>
        </p:nvGrpSpPr>
        <p:grpSpPr>
          <a:xfrm>
            <a:off x="910237" y="647700"/>
            <a:ext cx="15597691" cy="4291836"/>
            <a:chOff x="-157950" y="-2158074"/>
            <a:chExt cx="20796922" cy="5722444"/>
          </a:xfrm>
        </p:grpSpPr>
        <p:sp>
          <p:nvSpPr>
            <p:cNvPr id="7" name="TextBox 7"/>
            <p:cNvSpPr txBox="1"/>
            <p:nvPr/>
          </p:nvSpPr>
          <p:spPr>
            <a:xfrm>
              <a:off x="-157950" y="-2158074"/>
              <a:ext cx="17361029" cy="1474249"/>
            </a:xfrm>
            <a:prstGeom prst="rect">
              <a:avLst/>
            </a:prstGeom>
          </p:spPr>
          <p:txBody>
            <a:bodyPr wrap="square" lIns="0" tIns="0" rIns="0" bIns="0" rtlCol="0" anchor="t">
              <a:spAutoFit/>
            </a:bodyPr>
            <a:lstStyle/>
            <a:p>
              <a:pPr>
                <a:lnSpc>
                  <a:spcPts val="10199"/>
                </a:lnSpc>
              </a:pPr>
              <a:r>
                <a:rPr lang="en-US" sz="4000" b="1" dirty="0">
                  <a:solidFill>
                    <a:schemeClr val="bg1"/>
                  </a:solidFill>
                  <a:effectLst/>
                  <a:latin typeface="Arial" panose="020B0604020202020204" pitchFamily="34" charset="0"/>
                </a:rPr>
                <a:t>5.</a:t>
              </a:r>
              <a:r>
                <a:rPr lang="en-US" sz="4000" b="1" dirty="0">
                  <a:solidFill>
                    <a:schemeClr val="bg1"/>
                  </a:solidFill>
                  <a:latin typeface="Arial" panose="020B0604020202020204" pitchFamily="34" charset="0"/>
                </a:rPr>
                <a:t> </a:t>
              </a:r>
              <a:r>
                <a:rPr lang="en-US" sz="4000" b="1" u="none" strike="noStrike" dirty="0">
                  <a:solidFill>
                    <a:schemeClr val="bg1"/>
                  </a:solidFill>
                  <a:effectLst/>
                  <a:latin typeface="Arial" panose="020B0604020202020204" pitchFamily="34" charset="0"/>
                </a:rPr>
                <a:t>TÓM TẮT</a:t>
              </a:r>
              <a:endParaRPr lang="en-US" sz="4000" b="1" dirty="0">
                <a:solidFill>
                  <a:schemeClr val="bg1"/>
                </a:solidFill>
                <a:latin typeface="Cabin Medium"/>
                <a:ea typeface="Cabin Medium"/>
                <a:cs typeface="Cabin Medium"/>
                <a:sym typeface="Cabin Medium"/>
              </a:endParaRPr>
            </a:p>
          </p:txBody>
        </p:sp>
        <p:sp>
          <p:nvSpPr>
            <p:cNvPr id="8" name="TextBox 8"/>
            <p:cNvSpPr txBox="1"/>
            <p:nvPr/>
          </p:nvSpPr>
          <p:spPr>
            <a:xfrm>
              <a:off x="-146291" y="404532"/>
              <a:ext cx="20785263" cy="3159838"/>
            </a:xfrm>
            <a:prstGeom prst="rect">
              <a:avLst/>
            </a:prstGeom>
          </p:spPr>
          <p:txBody>
            <a:bodyPr wrap="square" lIns="0" tIns="0" rIns="0" bIns="0" rtlCol="0" anchor="t">
              <a:spAutoFit/>
            </a:bodyPr>
            <a:lstStyle/>
            <a:p>
              <a:pPr rtl="0">
                <a:spcBef>
                  <a:spcPts val="1200"/>
                </a:spcBef>
                <a:spcAft>
                  <a:spcPts val="1200"/>
                </a:spcAft>
              </a:pPr>
              <a:r>
                <a:rPr lang="vi-VN" sz="2800" b="0" i="0" u="none" strike="noStrike" dirty="0">
                  <a:solidFill>
                    <a:schemeClr val="bg1"/>
                  </a:solidFill>
                  <a:effectLst/>
                  <a:latin typeface="Arial" panose="020B0604020202020204" pitchFamily="34" charset="0"/>
                </a:rPr>
                <a:t>Trong quá trình lập kế hoạch cho dự án, việc quyết định cách theo dõi tiến độ là rất quan trọng để đảm bảo dự án đạt được mục tiêu và kịp thời can thiệp khi cần thiết. Giám sát tiến độ thường yêu cầu thực hiện các phép đo. Dưới đây là một số bài học từ Infosys:</a:t>
              </a:r>
              <a:endParaRPr lang="vi-VN" sz="3600" b="0" dirty="0">
                <a:solidFill>
                  <a:schemeClr val="bg1"/>
                </a:solidFill>
                <a:effectLst/>
              </a:endParaRPr>
            </a:p>
            <a:p>
              <a:br>
                <a:rPr lang="vi-VN" sz="2400" dirty="0">
                  <a:solidFill>
                    <a:schemeClr val="bg1"/>
                  </a:solidFill>
                </a:rPr>
              </a:br>
              <a:endParaRPr lang="vi-VN" sz="3600" b="0" dirty="0">
                <a:solidFill>
                  <a:schemeClr val="bg1"/>
                </a:solidFill>
                <a:effectLst/>
              </a:endParaRPr>
            </a:p>
          </p:txBody>
        </p:sp>
      </p:gr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3200">
              <a:solidFill>
                <a:schemeClr val="bg1"/>
              </a:solidFill>
            </a:endParaRPr>
          </a:p>
        </p:txBody>
      </p:sp>
      <p:pic>
        <p:nvPicPr>
          <p:cNvPr id="6146" name="Picture 2">
            <a:extLst>
              <a:ext uri="{FF2B5EF4-FFF2-40B4-BE49-F238E27FC236}">
                <a16:creationId xmlns:a16="http://schemas.microsoft.com/office/drawing/2014/main" id="{ECAD498C-16A0-05CC-8D76-CD77366AA8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5733" y="4093443"/>
            <a:ext cx="8398059" cy="30551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8">
            <a:extLst>
              <a:ext uri="{FF2B5EF4-FFF2-40B4-BE49-F238E27FC236}">
                <a16:creationId xmlns:a16="http://schemas.microsoft.com/office/drawing/2014/main" id="{DB29963A-C601-7397-9B9F-FF1DBDD299A9}"/>
              </a:ext>
            </a:extLst>
          </p:cNvPr>
          <p:cNvSpPr txBox="1"/>
          <p:nvPr/>
        </p:nvSpPr>
        <p:spPr>
          <a:xfrm>
            <a:off x="6553200" y="7642740"/>
            <a:ext cx="11455410" cy="1477328"/>
          </a:xfrm>
          <a:prstGeom prst="rect">
            <a:avLst/>
          </a:prstGeom>
        </p:spPr>
        <p:txBody>
          <a:bodyPr wrap="square" lIns="0" tIns="0" rIns="0" bIns="0" rtlCol="0" anchor="t">
            <a:spAutoFit/>
          </a:bodyPr>
          <a:lstStyle/>
          <a:p>
            <a:pPr algn="just" rtl="0">
              <a:spcBef>
                <a:spcPts val="1200"/>
              </a:spcBef>
              <a:spcAft>
                <a:spcPts val="1200"/>
              </a:spcAft>
            </a:pPr>
            <a:r>
              <a:rPr lang="vi-VN" sz="2400" b="0" i="0" u="none" strike="noStrike" dirty="0">
                <a:solidFill>
                  <a:schemeClr val="bg1"/>
                </a:solidFill>
                <a:effectLst/>
                <a:latin typeface="Arial" panose="020B0604020202020204" pitchFamily="34" charset="0"/>
              </a:rPr>
              <a:t>Theo dõi và đo lường dự án là yêu cầu của các KPA ở nhiều mức độ trong mô hình CMM, nhưng CMM không nêu rõ về việc lập kế hoạch cho các phép đo này. Tuy nhiên, nguyên tắc chung của CMM nhấn mạnh rằng các hoạt động chính cần được lập kế hoạch, bao gồm cả đo lường cho các KPAs này.</a:t>
            </a:r>
            <a:endParaRPr lang="vi-VN" sz="4400" b="0" dirty="0">
              <a:solidFill>
                <a:schemeClr val="bg1"/>
              </a:solidFill>
              <a:effectLst/>
            </a:endParaRPr>
          </a:p>
        </p:txBody>
      </p:sp>
    </p:spTree>
    <p:extLst>
      <p:ext uri="{BB962C8B-B14F-4D97-AF65-F5344CB8AC3E}">
        <p14:creationId xmlns:p14="http://schemas.microsoft.com/office/powerpoint/2010/main" val="515693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11" name="Freeform 11"/>
          <p:cNvSpPr/>
          <p:nvPr/>
        </p:nvSpPr>
        <p:spPr>
          <a:xfrm rot="-3552420">
            <a:off x="3582927" y="7044599"/>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2">
              <a:extLst>
                <a:ext uri="{96DAC541-7B7A-43D3-8B79-37D633B846F1}">
                  <asvg:svgBlip xmlns:asvg="http://schemas.microsoft.com/office/drawing/2016/SVG/main" r:embed="rId3"/>
                </a:ext>
              </a:extLst>
            </a:blip>
            <a:stretch>
              <a:fillRect t="-90576" r="-102960"/>
            </a:stretch>
          </a:blipFill>
        </p:spPr>
        <p:txBody>
          <a:bodyPr/>
          <a:lstStyle/>
          <a:p>
            <a:endParaRPr lang="en-US"/>
          </a:p>
        </p:txBody>
      </p:sp>
      <p:sp>
        <p:nvSpPr>
          <p:cNvPr id="12" name="Freeform 12"/>
          <p:cNvSpPr/>
          <p:nvPr/>
        </p:nvSpPr>
        <p:spPr>
          <a:xfrm rot="-3552420">
            <a:off x="11606739" y="-5226477"/>
            <a:ext cx="7139112" cy="8541230"/>
          </a:xfrm>
          <a:custGeom>
            <a:avLst/>
            <a:gdLst/>
            <a:ahLst/>
            <a:cxnLst/>
            <a:rect l="l" t="t" r="r" b="b"/>
            <a:pathLst>
              <a:path w="7139112" h="8541230">
                <a:moveTo>
                  <a:pt x="0" y="0"/>
                </a:moveTo>
                <a:lnTo>
                  <a:pt x="7139112" y="0"/>
                </a:lnTo>
                <a:lnTo>
                  <a:pt x="7139112" y="8541230"/>
                </a:lnTo>
                <a:lnTo>
                  <a:pt x="0" y="8541230"/>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23" name="TextBox 23"/>
          <p:cNvSpPr txBox="1"/>
          <p:nvPr/>
        </p:nvSpPr>
        <p:spPr>
          <a:xfrm>
            <a:off x="4572000" y="4201275"/>
            <a:ext cx="15468600" cy="1190006"/>
          </a:xfrm>
          <a:prstGeom prst="rect">
            <a:avLst/>
          </a:prstGeom>
        </p:spPr>
        <p:txBody>
          <a:bodyPr wrap="square" lIns="0" tIns="0" rIns="0" bIns="0" rtlCol="0" anchor="t">
            <a:spAutoFit/>
          </a:bodyPr>
          <a:lstStyle/>
          <a:p>
            <a:pPr algn="l">
              <a:lnSpc>
                <a:spcPts val="10199"/>
              </a:lnSpc>
            </a:pPr>
            <a:r>
              <a:rPr lang="en-US" sz="6000" b="1" i="1" dirty="0">
                <a:solidFill>
                  <a:srgbClr val="FFFFFF"/>
                </a:solidFill>
                <a:latin typeface="Cabin Medium"/>
                <a:ea typeface="Cabin Medium"/>
                <a:cs typeface="Cabin Medium"/>
                <a:sym typeface="Cabin Medium"/>
              </a:rPr>
              <a:t>THANKS FOR WATCHING</a:t>
            </a:r>
          </a:p>
        </p:txBody>
      </p:sp>
      <p:grpSp>
        <p:nvGrpSpPr>
          <p:cNvPr id="26" name="Group 26"/>
          <p:cNvGrpSpPr/>
          <p:nvPr/>
        </p:nvGrpSpPr>
        <p:grpSpPr>
          <a:xfrm>
            <a:off x="1028700" y="1028700"/>
            <a:ext cx="4092309" cy="583139"/>
            <a:chOff x="0" y="0"/>
            <a:chExt cx="5456413" cy="777519"/>
          </a:xfrm>
        </p:grpSpPr>
        <p:sp>
          <p:nvSpPr>
            <p:cNvPr id="27" name="Freeform 27"/>
            <p:cNvSpPr/>
            <p:nvPr/>
          </p:nvSpPr>
          <p:spPr>
            <a:xfrm>
              <a:off x="0" y="0"/>
              <a:ext cx="900285" cy="777519"/>
            </a:xfrm>
            <a:custGeom>
              <a:avLst/>
              <a:gdLst/>
              <a:ahLst/>
              <a:cxnLst/>
              <a:rect l="l" t="t" r="r" b="b"/>
              <a:pathLst>
                <a:path w="900285" h="777519">
                  <a:moveTo>
                    <a:pt x="0" y="0"/>
                  </a:moveTo>
                  <a:lnTo>
                    <a:pt x="900285" y="0"/>
                  </a:lnTo>
                  <a:lnTo>
                    <a:pt x="900285" y="777519"/>
                  </a:lnTo>
                  <a:lnTo>
                    <a:pt x="0" y="77751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p:cNvSpPr txBox="1"/>
            <p:nvPr/>
          </p:nvSpPr>
          <p:spPr>
            <a:xfrm>
              <a:off x="1130017" y="118107"/>
              <a:ext cx="4326396" cy="493706"/>
            </a:xfrm>
            <a:prstGeom prst="rect">
              <a:avLst/>
            </a:prstGeom>
          </p:spPr>
          <p:txBody>
            <a:bodyPr lIns="0" tIns="0" rIns="0" bIns="0" rtlCol="0" anchor="t">
              <a:spAutoFit/>
            </a:bodyPr>
            <a:lstStyle/>
            <a:p>
              <a:pPr algn="l">
                <a:lnSpc>
                  <a:spcPts val="3081"/>
                </a:lnSpc>
                <a:spcBef>
                  <a:spcPct val="0"/>
                </a:spcBef>
              </a:pPr>
              <a:r>
                <a:rPr lang="en-US" sz="2201" b="1" dirty="0" err="1">
                  <a:solidFill>
                    <a:srgbClr val="FFFFFF"/>
                  </a:solidFill>
                  <a:latin typeface="Asap Bold"/>
                  <a:ea typeface="Asap Bold"/>
                  <a:cs typeface="Asap Bold"/>
                  <a:sym typeface="Asap Bold"/>
                </a:rPr>
                <a:t>Nhóm</a:t>
              </a:r>
              <a:r>
                <a:rPr lang="en-US" sz="2201" b="1" dirty="0">
                  <a:solidFill>
                    <a:srgbClr val="FFFFFF"/>
                  </a:solidFill>
                  <a:latin typeface="Asap Bold"/>
                  <a:ea typeface="Asap Bold"/>
                  <a:cs typeface="Asap Bold"/>
                  <a:sym typeface="Asap Bold"/>
                </a:rPr>
                <a:t> 7</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10800000">
            <a:off x="27039" y="-29044"/>
            <a:ext cx="18288000" cy="6419660"/>
          </a:xfrm>
          <a:custGeom>
            <a:avLst/>
            <a:gdLst/>
            <a:ahLst/>
            <a:cxnLst/>
            <a:rect l="l" t="t" r="r" b="b"/>
            <a:pathLst>
              <a:path w="18288000" h="6419660">
                <a:moveTo>
                  <a:pt x="0" y="0"/>
                </a:moveTo>
                <a:lnTo>
                  <a:pt x="18288000" y="0"/>
                </a:lnTo>
                <a:lnTo>
                  <a:pt x="18288000" y="6419660"/>
                </a:lnTo>
                <a:lnTo>
                  <a:pt x="0" y="6419660"/>
                </a:lnTo>
                <a:lnTo>
                  <a:pt x="0" y="0"/>
                </a:lnTo>
                <a:close/>
              </a:path>
            </a:pathLst>
          </a:custGeom>
          <a:blipFill>
            <a:blip r:embed="rId2">
              <a:extLst>
                <a:ext uri="{96DAC541-7B7A-43D3-8B79-37D633B846F1}">
                  <asvg:svgBlip xmlns:asvg="http://schemas.microsoft.com/office/drawing/2016/SVG/main" r:embed="rId3"/>
                </a:ext>
              </a:extLst>
            </a:blip>
            <a:stretch>
              <a:fillRect t="-60047"/>
            </a:stretch>
          </a:blipFill>
        </p:spPr>
        <p:txBody>
          <a:bodyPr/>
          <a:lstStyle/>
          <a:p>
            <a:endParaRPr lang="en-US" dirty="0"/>
          </a:p>
        </p:txBody>
      </p:sp>
      <p:sp>
        <p:nvSpPr>
          <p:cNvPr id="4" name="TextBox 4"/>
          <p:cNvSpPr txBox="1"/>
          <p:nvPr/>
        </p:nvSpPr>
        <p:spPr>
          <a:xfrm>
            <a:off x="1267991" y="6727861"/>
            <a:ext cx="2560657" cy="923330"/>
          </a:xfrm>
          <a:prstGeom prst="rect">
            <a:avLst/>
          </a:prstGeom>
        </p:spPr>
        <p:txBody>
          <a:bodyPr lIns="0" tIns="0" rIns="0" bIns="0" rtlCol="0" anchor="t">
            <a:spAutoFit/>
          </a:bodyPr>
          <a:lstStyle/>
          <a:p>
            <a:pPr algn="ctr">
              <a:lnSpc>
                <a:spcPts val="3600"/>
              </a:lnSpc>
            </a:pPr>
            <a:r>
              <a:rPr lang="en-US" sz="3000" b="1" dirty="0" err="1">
                <a:solidFill>
                  <a:srgbClr val="FFFFFF"/>
                </a:solidFill>
                <a:latin typeface="Cabin Medium"/>
                <a:ea typeface="Cabin Medium"/>
                <a:cs typeface="Cabin Medium"/>
                <a:sym typeface="Cabin Medium"/>
              </a:rPr>
              <a:t>Nguyễn</a:t>
            </a:r>
            <a:r>
              <a:rPr lang="en-US" sz="3000" b="1" dirty="0">
                <a:solidFill>
                  <a:srgbClr val="FFFFFF"/>
                </a:solidFill>
                <a:latin typeface="Cabin Medium"/>
                <a:ea typeface="Cabin Medium"/>
                <a:cs typeface="Cabin Medium"/>
                <a:sym typeface="Cabin Medium"/>
              </a:rPr>
              <a:t> Lê Hoàng</a:t>
            </a:r>
          </a:p>
        </p:txBody>
      </p:sp>
      <p:sp>
        <p:nvSpPr>
          <p:cNvPr id="8" name="TextBox 8"/>
          <p:cNvSpPr txBox="1"/>
          <p:nvPr/>
        </p:nvSpPr>
        <p:spPr>
          <a:xfrm>
            <a:off x="11258100" y="6727861"/>
            <a:ext cx="2554221" cy="923330"/>
          </a:xfrm>
          <a:prstGeom prst="rect">
            <a:avLst/>
          </a:prstGeom>
        </p:spPr>
        <p:txBody>
          <a:bodyPr lIns="0" tIns="0" rIns="0" bIns="0" rtlCol="0" anchor="t">
            <a:spAutoFit/>
          </a:bodyPr>
          <a:lstStyle/>
          <a:p>
            <a:pPr marL="0" lvl="0" indent="0" algn="ctr">
              <a:lnSpc>
                <a:spcPts val="3600"/>
              </a:lnSpc>
              <a:spcBef>
                <a:spcPct val="0"/>
              </a:spcBef>
            </a:pPr>
            <a:r>
              <a:rPr lang="en-US" sz="3000" b="1" u="none" dirty="0" err="1">
                <a:solidFill>
                  <a:srgbClr val="FFFFFF"/>
                </a:solidFill>
                <a:latin typeface="Cabin Medium"/>
                <a:ea typeface="Cabin Medium"/>
                <a:cs typeface="Cabin Medium"/>
                <a:sym typeface="Cabin Medium"/>
              </a:rPr>
              <a:t>Nguyễn</a:t>
            </a:r>
            <a:r>
              <a:rPr lang="en-US" sz="3000" b="1" u="none" dirty="0">
                <a:solidFill>
                  <a:srgbClr val="FFFFFF"/>
                </a:solidFill>
                <a:latin typeface="Cabin Medium"/>
                <a:ea typeface="Cabin Medium"/>
                <a:cs typeface="Cabin Medium"/>
                <a:sym typeface="Cabin Medium"/>
              </a:rPr>
              <a:t> Thành Nam</a:t>
            </a:r>
          </a:p>
        </p:txBody>
      </p:sp>
      <p:sp>
        <p:nvSpPr>
          <p:cNvPr id="11" name="TextBox 11"/>
          <p:cNvSpPr txBox="1"/>
          <p:nvPr/>
        </p:nvSpPr>
        <p:spPr>
          <a:xfrm>
            <a:off x="14524817" y="6727861"/>
            <a:ext cx="2672280" cy="923330"/>
          </a:xfrm>
          <a:prstGeom prst="rect">
            <a:avLst/>
          </a:prstGeom>
        </p:spPr>
        <p:txBody>
          <a:bodyPr lIns="0" tIns="0" rIns="0" bIns="0" rtlCol="0" anchor="t">
            <a:spAutoFit/>
          </a:bodyPr>
          <a:lstStyle/>
          <a:p>
            <a:pPr marL="0" lvl="0" indent="0" algn="ctr">
              <a:lnSpc>
                <a:spcPts val="3600"/>
              </a:lnSpc>
              <a:spcBef>
                <a:spcPct val="0"/>
              </a:spcBef>
            </a:pPr>
            <a:r>
              <a:rPr lang="en-US" sz="3000" b="1" u="none" dirty="0" err="1">
                <a:solidFill>
                  <a:srgbClr val="FFFFFF"/>
                </a:solidFill>
                <a:latin typeface="Cabin Medium"/>
                <a:ea typeface="Cabin Medium"/>
                <a:cs typeface="Cabin Medium"/>
                <a:sym typeface="Cabin Medium"/>
              </a:rPr>
              <a:t>Nguyễn</a:t>
            </a:r>
            <a:r>
              <a:rPr lang="en-US" sz="3000" b="1" u="none" dirty="0">
                <a:solidFill>
                  <a:srgbClr val="FFFFFF"/>
                </a:solidFill>
                <a:latin typeface="Cabin Medium"/>
                <a:ea typeface="Cabin Medium"/>
                <a:cs typeface="Cabin Medium"/>
                <a:sym typeface="Cabin Medium"/>
              </a:rPr>
              <a:t> Duy Long</a:t>
            </a:r>
          </a:p>
        </p:txBody>
      </p:sp>
      <p:sp>
        <p:nvSpPr>
          <p:cNvPr id="14" name="TextBox 14"/>
          <p:cNvSpPr txBox="1"/>
          <p:nvPr/>
        </p:nvSpPr>
        <p:spPr>
          <a:xfrm>
            <a:off x="7925919" y="6727861"/>
            <a:ext cx="2554221" cy="923330"/>
          </a:xfrm>
          <a:prstGeom prst="rect">
            <a:avLst/>
          </a:prstGeom>
        </p:spPr>
        <p:txBody>
          <a:bodyPr lIns="0" tIns="0" rIns="0" bIns="0" rtlCol="0" anchor="t">
            <a:spAutoFit/>
          </a:bodyPr>
          <a:lstStyle/>
          <a:p>
            <a:pPr marL="0" lvl="0" indent="0" algn="ctr">
              <a:lnSpc>
                <a:spcPts val="3600"/>
              </a:lnSpc>
              <a:spcBef>
                <a:spcPct val="0"/>
              </a:spcBef>
            </a:pPr>
            <a:r>
              <a:rPr lang="en-US" sz="3000" b="1" u="none" dirty="0" err="1">
                <a:solidFill>
                  <a:srgbClr val="FFFFFF"/>
                </a:solidFill>
                <a:latin typeface="Cabin Medium"/>
                <a:ea typeface="Cabin Medium"/>
                <a:cs typeface="Cabin Medium"/>
                <a:sym typeface="Cabin Medium"/>
              </a:rPr>
              <a:t>Nguyễn</a:t>
            </a:r>
            <a:r>
              <a:rPr lang="en-US" sz="3000" b="1" u="none" dirty="0">
                <a:solidFill>
                  <a:srgbClr val="FFFFFF"/>
                </a:solidFill>
                <a:latin typeface="Cabin Medium"/>
                <a:ea typeface="Cabin Medium"/>
                <a:cs typeface="Cabin Medium"/>
                <a:sym typeface="Cabin Medium"/>
              </a:rPr>
              <a:t> Xuân </a:t>
            </a:r>
            <a:r>
              <a:rPr lang="en-US" sz="3000" b="1" u="none" dirty="0" err="1">
                <a:solidFill>
                  <a:srgbClr val="FFFFFF"/>
                </a:solidFill>
                <a:latin typeface="Cabin Medium"/>
                <a:ea typeface="Cabin Medium"/>
                <a:cs typeface="Cabin Medium"/>
                <a:sym typeface="Cabin Medium"/>
              </a:rPr>
              <a:t>Chiến</a:t>
            </a:r>
            <a:endParaRPr lang="en-US" sz="3000" b="1" u="none" dirty="0">
              <a:solidFill>
                <a:srgbClr val="FFFFFF"/>
              </a:solidFill>
              <a:latin typeface="Cabin Medium"/>
              <a:ea typeface="Cabin Medium"/>
              <a:cs typeface="Cabin Medium"/>
              <a:sym typeface="Cabin Medium"/>
            </a:endParaRPr>
          </a:p>
        </p:txBody>
      </p:sp>
      <p:sp>
        <p:nvSpPr>
          <p:cNvPr id="17" name="TextBox 17"/>
          <p:cNvSpPr txBox="1"/>
          <p:nvPr/>
        </p:nvSpPr>
        <p:spPr>
          <a:xfrm>
            <a:off x="4600173" y="6727861"/>
            <a:ext cx="2554221" cy="923330"/>
          </a:xfrm>
          <a:prstGeom prst="rect">
            <a:avLst/>
          </a:prstGeom>
        </p:spPr>
        <p:txBody>
          <a:bodyPr lIns="0" tIns="0" rIns="0" bIns="0" rtlCol="0" anchor="t">
            <a:spAutoFit/>
          </a:bodyPr>
          <a:lstStyle/>
          <a:p>
            <a:pPr marL="0" lvl="0" indent="0" algn="ctr">
              <a:lnSpc>
                <a:spcPts val="3600"/>
              </a:lnSpc>
              <a:spcBef>
                <a:spcPct val="0"/>
              </a:spcBef>
            </a:pPr>
            <a:r>
              <a:rPr lang="en-US" sz="3000" b="1" dirty="0" err="1">
                <a:solidFill>
                  <a:srgbClr val="FFFFFF"/>
                </a:solidFill>
                <a:latin typeface="Cabin Medium"/>
                <a:ea typeface="Cabin Medium"/>
                <a:cs typeface="Cabin Medium"/>
                <a:sym typeface="Cabin Medium"/>
              </a:rPr>
              <a:t>Nguyễn</a:t>
            </a:r>
            <a:r>
              <a:rPr lang="en-US" sz="3000" b="1" dirty="0">
                <a:solidFill>
                  <a:srgbClr val="FFFFFF"/>
                </a:solidFill>
                <a:latin typeface="Cabin Medium"/>
                <a:ea typeface="Cabin Medium"/>
                <a:cs typeface="Cabin Medium"/>
                <a:sym typeface="Cabin Medium"/>
              </a:rPr>
              <a:t> </a:t>
            </a:r>
            <a:r>
              <a:rPr lang="en-US" sz="3000" b="1" dirty="0" err="1">
                <a:solidFill>
                  <a:srgbClr val="FFFFFF"/>
                </a:solidFill>
                <a:latin typeface="Cabin Medium"/>
                <a:ea typeface="Cabin Medium"/>
                <a:cs typeface="Cabin Medium"/>
                <a:sym typeface="Cabin Medium"/>
              </a:rPr>
              <a:t>Tuấn</a:t>
            </a:r>
            <a:r>
              <a:rPr lang="en-US" sz="3000" b="1" dirty="0">
                <a:solidFill>
                  <a:srgbClr val="FFFFFF"/>
                </a:solidFill>
                <a:latin typeface="Cabin Medium"/>
                <a:ea typeface="Cabin Medium"/>
                <a:cs typeface="Cabin Medium"/>
                <a:sym typeface="Cabin Medium"/>
              </a:rPr>
              <a:t> </a:t>
            </a:r>
            <a:r>
              <a:rPr lang="en-US" sz="3000" b="1" dirty="0" err="1">
                <a:solidFill>
                  <a:srgbClr val="FFFFFF"/>
                </a:solidFill>
                <a:latin typeface="Cabin Medium"/>
                <a:ea typeface="Cabin Medium"/>
                <a:cs typeface="Cabin Medium"/>
                <a:sym typeface="Cabin Medium"/>
              </a:rPr>
              <a:t>Đạt</a:t>
            </a:r>
            <a:endParaRPr lang="en-US" sz="3000" b="1" u="none" dirty="0">
              <a:solidFill>
                <a:srgbClr val="FFFFFF"/>
              </a:solidFill>
              <a:latin typeface="Cabin Medium"/>
              <a:ea typeface="Cabin Medium"/>
              <a:cs typeface="Cabin Medium"/>
              <a:sym typeface="Cabin Medium"/>
            </a:endParaRPr>
          </a:p>
        </p:txBody>
      </p:sp>
      <p:sp>
        <p:nvSpPr>
          <p:cNvPr id="19" name="TextBox 19"/>
          <p:cNvSpPr txBox="1"/>
          <p:nvPr/>
        </p:nvSpPr>
        <p:spPr>
          <a:xfrm>
            <a:off x="1028700" y="1028700"/>
            <a:ext cx="16230600" cy="1000274"/>
          </a:xfrm>
          <a:prstGeom prst="rect">
            <a:avLst/>
          </a:prstGeom>
        </p:spPr>
        <p:txBody>
          <a:bodyPr lIns="0" tIns="0" rIns="0" bIns="0" rtlCol="0" anchor="t">
            <a:spAutoFit/>
          </a:bodyPr>
          <a:lstStyle/>
          <a:p>
            <a:pPr algn="ctr">
              <a:lnSpc>
                <a:spcPts val="7800"/>
              </a:lnSpc>
            </a:pPr>
            <a:r>
              <a:rPr lang="en-US" sz="6500" b="1" dirty="0">
                <a:solidFill>
                  <a:srgbClr val="FFFFFF"/>
                </a:solidFill>
                <a:latin typeface="Cabin Medium"/>
                <a:ea typeface="Cabin Medium"/>
                <a:cs typeface="Cabin Medium"/>
                <a:sym typeface="Cabin Medium"/>
              </a:rPr>
              <a:t>Thành </a:t>
            </a:r>
            <a:r>
              <a:rPr lang="en-US" sz="6500" b="1" dirty="0" err="1">
                <a:solidFill>
                  <a:srgbClr val="FFFFFF"/>
                </a:solidFill>
                <a:latin typeface="Cabin Medium"/>
                <a:ea typeface="Cabin Medium"/>
                <a:cs typeface="Cabin Medium"/>
                <a:sym typeface="Cabin Medium"/>
              </a:rPr>
              <a:t>viên</a:t>
            </a:r>
            <a:endParaRPr lang="en-US" sz="6500" b="1" dirty="0">
              <a:solidFill>
                <a:srgbClr val="FFFFFF"/>
              </a:solidFill>
              <a:latin typeface="Cabin Medium"/>
              <a:ea typeface="Cabin Medium"/>
              <a:cs typeface="Cabin Medium"/>
              <a:sym typeface="Cabin Medium"/>
            </a:endParaRPr>
          </a:p>
        </p:txBody>
      </p:sp>
      <p:sp>
        <p:nvSpPr>
          <p:cNvPr id="24" name="Freeform 24"/>
          <p:cNvSpPr/>
          <p:nvPr/>
        </p:nvSpPr>
        <p:spPr>
          <a:xfrm flipH="1">
            <a:off x="1271209"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5" name="Freeform 25"/>
          <p:cNvSpPr/>
          <p:nvPr/>
        </p:nvSpPr>
        <p:spPr>
          <a:xfrm flipH="1">
            <a:off x="4600173"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flipH="1">
            <a:off x="7925919"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flipH="1">
            <a:off x="11258100"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flipH="1">
            <a:off x="14583846" y="3358955"/>
            <a:ext cx="2554221" cy="2554221"/>
          </a:xfrm>
          <a:custGeom>
            <a:avLst/>
            <a:gdLst/>
            <a:ahLst/>
            <a:cxnLst/>
            <a:rect l="l" t="t" r="r" b="b"/>
            <a:pathLst>
              <a:path w="2554221" h="2554221">
                <a:moveTo>
                  <a:pt x="2554221" y="0"/>
                </a:moveTo>
                <a:lnTo>
                  <a:pt x="0" y="0"/>
                </a:lnTo>
                <a:lnTo>
                  <a:pt x="0" y="2554221"/>
                </a:lnTo>
                <a:lnTo>
                  <a:pt x="2554221" y="2554221"/>
                </a:lnTo>
                <a:lnTo>
                  <a:pt x="2554221" y="0"/>
                </a:lnTo>
                <a:close/>
              </a:path>
            </a:pathLst>
          </a:custGeom>
          <a:blipFill>
            <a:blip r:embed="rId4">
              <a:alphaModFix amt="2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9" name="TextBox 39"/>
          <p:cNvSpPr txBox="1"/>
          <p:nvPr/>
        </p:nvSpPr>
        <p:spPr>
          <a:xfrm>
            <a:off x="7736631" y="9437022"/>
            <a:ext cx="2809950" cy="237181"/>
          </a:xfrm>
          <a:prstGeom prst="rect">
            <a:avLst/>
          </a:prstGeom>
        </p:spPr>
        <p:txBody>
          <a:bodyPr lIns="0" tIns="0" rIns="0" bIns="0" rtlCol="0" anchor="t">
            <a:spAutoFit/>
          </a:bodyPr>
          <a:lstStyle/>
          <a:p>
            <a:pPr marL="0" lvl="0" indent="0" algn="ctr">
              <a:lnSpc>
                <a:spcPts val="2047"/>
              </a:lnSpc>
              <a:spcBef>
                <a:spcPct val="0"/>
              </a:spcBef>
            </a:pPr>
            <a:r>
              <a:rPr lang="en-US" sz="1575" dirty="0" err="1">
                <a:solidFill>
                  <a:srgbClr val="FFFFFF"/>
                </a:solidFill>
                <a:latin typeface="Asap"/>
                <a:ea typeface="Asap"/>
                <a:cs typeface="Asap"/>
                <a:sym typeface="Asap"/>
              </a:rPr>
              <a:t>Nhóm</a:t>
            </a:r>
            <a:r>
              <a:rPr lang="en-US" sz="1575" dirty="0">
                <a:solidFill>
                  <a:srgbClr val="FFFFFF"/>
                </a:solidFill>
                <a:latin typeface="Asap"/>
                <a:ea typeface="Asap"/>
                <a:cs typeface="Asap"/>
                <a:sym typeface="Asap"/>
              </a:rPr>
              <a:t> 7</a:t>
            </a:r>
          </a:p>
        </p:txBody>
      </p:sp>
      <p:pic>
        <p:nvPicPr>
          <p:cNvPr id="7172" name="Picture 4" descr="Male User Profile Picture free icons designed by Freepik">
            <a:extLst>
              <a:ext uri="{FF2B5EF4-FFF2-40B4-BE49-F238E27FC236}">
                <a16:creationId xmlns:a16="http://schemas.microsoft.com/office/drawing/2014/main" id="{D578981E-572F-5C8F-9441-45F25AEFB4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5598" y="3491224"/>
            <a:ext cx="2236930" cy="22369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0" name="Picture 4" descr="Male User Profile Picture free icons designed by Freepik">
            <a:extLst>
              <a:ext uri="{FF2B5EF4-FFF2-40B4-BE49-F238E27FC236}">
                <a16:creationId xmlns:a16="http://schemas.microsoft.com/office/drawing/2014/main" id="{8CD6697E-4132-3307-2869-D2660D9831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8818" y="3517600"/>
            <a:ext cx="2236930" cy="22369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 name="Picture 4" descr="Male User Profile Picture free icons designed by Freepik">
            <a:extLst>
              <a:ext uri="{FF2B5EF4-FFF2-40B4-BE49-F238E27FC236}">
                <a16:creationId xmlns:a16="http://schemas.microsoft.com/office/drawing/2014/main" id="{06707C05-1BF7-FA06-E5A8-9F078C96BD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79861" y="3517600"/>
            <a:ext cx="2236930" cy="22369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2" name="Picture 4" descr="Male User Profile Picture free icons designed by Freepik">
            <a:extLst>
              <a:ext uri="{FF2B5EF4-FFF2-40B4-BE49-F238E27FC236}">
                <a16:creationId xmlns:a16="http://schemas.microsoft.com/office/drawing/2014/main" id="{4CE567FA-1099-D799-C1FE-F87759DFC7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16745" y="3491224"/>
            <a:ext cx="2236930" cy="22369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3" name="Picture 4" descr="Male User Profile Picture free icons designed by Freepik">
            <a:extLst>
              <a:ext uri="{FF2B5EF4-FFF2-40B4-BE49-F238E27FC236}">
                <a16:creationId xmlns:a16="http://schemas.microsoft.com/office/drawing/2014/main" id="{DAB49E0E-B039-EC6E-81FE-586F256E2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4564" y="3529510"/>
            <a:ext cx="2236930" cy="223693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081"/>
        </a:solidFill>
        <a:effectLst/>
      </p:bgPr>
    </p:bg>
    <p:spTree>
      <p:nvGrpSpPr>
        <p:cNvPr id="1" name=""/>
        <p:cNvGrpSpPr/>
        <p:nvPr/>
      </p:nvGrpSpPr>
      <p:grpSpPr>
        <a:xfrm>
          <a:off x="0" y="0"/>
          <a:ext cx="0" cy="0"/>
          <a:chOff x="0" y="0"/>
          <a:chExt cx="0" cy="0"/>
        </a:xfrm>
      </p:grpSpPr>
      <p:sp>
        <p:nvSpPr>
          <p:cNvPr id="2" name="Freeform 2"/>
          <p:cNvSpPr/>
          <p:nvPr/>
        </p:nvSpPr>
        <p:spPr>
          <a:xfrm>
            <a:off x="28575" y="6235"/>
            <a:ext cx="18288000" cy="10274531"/>
          </a:xfrm>
          <a:custGeom>
            <a:avLst/>
            <a:gdLst/>
            <a:ahLst/>
            <a:cxnLst/>
            <a:rect l="l" t="t" r="r" b="b"/>
            <a:pathLst>
              <a:path w="18288000" h="10274531">
                <a:moveTo>
                  <a:pt x="0" y="0"/>
                </a:moveTo>
                <a:lnTo>
                  <a:pt x="18288000" y="0"/>
                </a:lnTo>
                <a:lnTo>
                  <a:pt x="18288000" y="10274530"/>
                </a:lnTo>
                <a:lnTo>
                  <a:pt x="0" y="102745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9034245">
            <a:off x="11216056" y="6772510"/>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6238468" y="1028700"/>
            <a:ext cx="11309486" cy="8229600"/>
            <a:chOff x="0" y="0"/>
            <a:chExt cx="2978630" cy="2167467"/>
          </a:xfrm>
        </p:grpSpPr>
        <p:sp>
          <p:nvSpPr>
            <p:cNvPr id="5" name="Freeform 5"/>
            <p:cNvSpPr/>
            <p:nvPr/>
          </p:nvSpPr>
          <p:spPr>
            <a:xfrm>
              <a:off x="0" y="0"/>
              <a:ext cx="2978630" cy="2167467"/>
            </a:xfrm>
            <a:custGeom>
              <a:avLst/>
              <a:gdLst/>
              <a:ahLst/>
              <a:cxnLst/>
              <a:rect l="l" t="t" r="r" b="b"/>
              <a:pathLst>
                <a:path w="2978630" h="2167467">
                  <a:moveTo>
                    <a:pt x="34912" y="0"/>
                  </a:moveTo>
                  <a:lnTo>
                    <a:pt x="2943718" y="0"/>
                  </a:lnTo>
                  <a:cubicBezTo>
                    <a:pt x="2952977" y="0"/>
                    <a:pt x="2961857" y="3678"/>
                    <a:pt x="2968405" y="10226"/>
                  </a:cubicBezTo>
                  <a:cubicBezTo>
                    <a:pt x="2974952" y="16773"/>
                    <a:pt x="2978630" y="25653"/>
                    <a:pt x="2978630" y="34912"/>
                  </a:cubicBezTo>
                  <a:lnTo>
                    <a:pt x="2978630" y="2132555"/>
                  </a:lnTo>
                  <a:cubicBezTo>
                    <a:pt x="2978630" y="2151836"/>
                    <a:pt x="2963000" y="2167467"/>
                    <a:pt x="2943718" y="2167467"/>
                  </a:cubicBezTo>
                  <a:lnTo>
                    <a:pt x="34912" y="2167467"/>
                  </a:lnTo>
                  <a:cubicBezTo>
                    <a:pt x="25653" y="2167467"/>
                    <a:pt x="16773" y="2163788"/>
                    <a:pt x="10226" y="2157241"/>
                  </a:cubicBezTo>
                  <a:cubicBezTo>
                    <a:pt x="3678" y="2150694"/>
                    <a:pt x="0" y="2141814"/>
                    <a:pt x="0" y="2132555"/>
                  </a:cubicBezTo>
                  <a:lnTo>
                    <a:pt x="0" y="34912"/>
                  </a:lnTo>
                  <a:cubicBezTo>
                    <a:pt x="0" y="15631"/>
                    <a:pt x="15631" y="0"/>
                    <a:pt x="34912" y="0"/>
                  </a:cubicBezTo>
                  <a:close/>
                </a:path>
              </a:pathLst>
            </a:custGeom>
            <a:solidFill>
              <a:srgbClr val="73C7DD">
                <a:alpha val="14902"/>
              </a:srgbClr>
            </a:solidFill>
          </p:spPr>
          <p:txBody>
            <a:bodyPr/>
            <a:lstStyle/>
            <a:p>
              <a:endParaRPr lang="en-US"/>
            </a:p>
          </p:txBody>
        </p:sp>
        <p:sp>
          <p:nvSpPr>
            <p:cNvPr id="6" name="TextBox 6"/>
            <p:cNvSpPr txBox="1"/>
            <p:nvPr/>
          </p:nvSpPr>
          <p:spPr>
            <a:xfrm>
              <a:off x="0" y="-47625"/>
              <a:ext cx="2978630" cy="2215092"/>
            </a:xfrm>
            <a:prstGeom prst="rect">
              <a:avLst/>
            </a:prstGeom>
          </p:spPr>
          <p:txBody>
            <a:bodyPr lIns="50800" tIns="50800" rIns="50800" bIns="50800" rtlCol="0" anchor="ctr"/>
            <a:lstStyle/>
            <a:p>
              <a:pPr algn="ctr">
                <a:lnSpc>
                  <a:spcPts val="3359"/>
                </a:lnSpc>
              </a:pPr>
              <a:endParaRPr/>
            </a:p>
          </p:txBody>
        </p:sp>
      </p:grpSp>
      <p:graphicFrame>
        <p:nvGraphicFramePr>
          <p:cNvPr id="7" name="Table 7"/>
          <p:cNvGraphicFramePr>
            <a:graphicFrameLocks noGrp="1"/>
          </p:cNvGraphicFramePr>
          <p:nvPr>
            <p:extLst>
              <p:ext uri="{D42A27DB-BD31-4B8C-83A1-F6EECF244321}">
                <p14:modId xmlns:p14="http://schemas.microsoft.com/office/powerpoint/2010/main" val="1896961358"/>
              </p:ext>
            </p:extLst>
          </p:nvPr>
        </p:nvGraphicFramePr>
        <p:xfrm>
          <a:off x="7642765" y="1901006"/>
          <a:ext cx="9616535" cy="6848374"/>
        </p:xfrm>
        <a:graphic>
          <a:graphicData uri="http://schemas.openxmlformats.org/drawingml/2006/table">
            <a:tbl>
              <a:tblPr/>
              <a:tblGrid>
                <a:gridCol w="9385615">
                  <a:extLst>
                    <a:ext uri="{9D8B030D-6E8A-4147-A177-3AD203B41FA5}">
                      <a16:colId xmlns:a16="http://schemas.microsoft.com/office/drawing/2014/main" val="20000"/>
                    </a:ext>
                  </a:extLst>
                </a:gridCol>
                <a:gridCol w="230920">
                  <a:extLst>
                    <a:ext uri="{9D8B030D-6E8A-4147-A177-3AD203B41FA5}">
                      <a16:colId xmlns:a16="http://schemas.microsoft.com/office/drawing/2014/main" val="20001"/>
                    </a:ext>
                  </a:extLst>
                </a:gridCol>
              </a:tblGrid>
              <a:tr h="1394538">
                <a:tc>
                  <a:txBody>
                    <a:bodyPr/>
                    <a:lstStyle/>
                    <a:p>
                      <a:pPr marL="431797" lvl="1" indent="-215899" algn="just">
                        <a:lnSpc>
                          <a:spcPts val="2799"/>
                        </a:lnSpc>
                        <a:buAutoNum type="arabicPeriod"/>
                        <a:defRPr/>
                      </a:pPr>
                      <a:r>
                        <a:rPr lang="en-US" sz="2000">
                          <a:solidFill>
                            <a:srgbClr val="FFFFFF"/>
                          </a:solidFill>
                          <a:latin typeface="Times New Roman" panose="02020603050405020304" pitchFamily="18" charset="0"/>
                          <a:ea typeface="Asap"/>
                          <a:cs typeface="Times New Roman" panose="02020603050405020304" pitchFamily="18" charset="0"/>
                          <a:sym typeface="Asap"/>
                        </a:rPr>
                        <a:t> CÁC KHÁI NIỆM VỀ ĐO LƯỜNG (CONCEPTS IN MEASUREMENT) </a:t>
                      </a:r>
                      <a:endParaRPr lang="en-US" sz="200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r">
                        <a:lnSpc>
                          <a:spcPts val="2799"/>
                        </a:lnSpc>
                        <a:defRPr/>
                      </a:pPr>
                      <a:endParaRPr lang="en-US" sz="200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183172">
                <a:tc>
                  <a:txBody>
                    <a:bodyPr/>
                    <a:lstStyle/>
                    <a:p>
                      <a:pPr algn="just">
                        <a:lnSpc>
                          <a:spcPts val="2799"/>
                        </a:lnSpc>
                        <a:defRPr/>
                      </a:pPr>
                      <a:r>
                        <a:rPr lang="en-US" sz="2000" dirty="0">
                          <a:solidFill>
                            <a:srgbClr val="FFFFFF"/>
                          </a:solidFill>
                          <a:latin typeface="Times New Roman" panose="02020603050405020304" pitchFamily="18" charset="0"/>
                          <a:ea typeface="Asap"/>
                          <a:cs typeface="Times New Roman" panose="02020603050405020304" pitchFamily="18" charset="0"/>
                          <a:sym typeface="Asap"/>
                        </a:rPr>
                        <a:t>   2.  CÁC PHÉP ĐO</a:t>
                      </a:r>
                      <a:endParaRPr lang="en-US" sz="2000" dirty="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r">
                        <a:lnSpc>
                          <a:spcPts val="2799"/>
                        </a:lnSpc>
                        <a:defRPr/>
                      </a:pPr>
                      <a:endParaRPr lang="en-US" sz="200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322621">
                <a:tc>
                  <a:txBody>
                    <a:bodyPr/>
                    <a:lstStyle/>
                    <a:p>
                      <a:pPr algn="just">
                        <a:lnSpc>
                          <a:spcPts val="2799"/>
                        </a:lnSpc>
                        <a:defRPr/>
                      </a:pPr>
                      <a:r>
                        <a:rPr lang="en-US" sz="2000">
                          <a:solidFill>
                            <a:srgbClr val="FFFFFF"/>
                          </a:solidFill>
                          <a:latin typeface="Times New Roman" panose="02020603050405020304" pitchFamily="18" charset="0"/>
                          <a:ea typeface="Asap"/>
                          <a:cs typeface="Times New Roman" panose="02020603050405020304" pitchFamily="18" charset="0"/>
                          <a:sym typeface="Asap"/>
                        </a:rPr>
                        <a:t>   3. THEO DÕI DỰ ÁN (PROJECT TRACKING)</a:t>
                      </a:r>
                      <a:endParaRPr lang="en-US" sz="200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r">
                        <a:lnSpc>
                          <a:spcPts val="2799"/>
                        </a:lnSpc>
                        <a:defRPr/>
                      </a:pPr>
                      <a:endParaRPr lang="en-US" sz="200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51963">
                <a:tc>
                  <a:txBody>
                    <a:bodyPr/>
                    <a:lstStyle/>
                    <a:p>
                      <a:pPr algn="just">
                        <a:lnSpc>
                          <a:spcPts val="2799"/>
                        </a:lnSpc>
                        <a:defRPr/>
                      </a:pPr>
                      <a:r>
                        <a:rPr lang="en-US" sz="2000" dirty="0">
                          <a:solidFill>
                            <a:srgbClr val="FFFFFF"/>
                          </a:solidFill>
                          <a:latin typeface="Times New Roman" panose="02020603050405020304" pitchFamily="18" charset="0"/>
                          <a:ea typeface="Asap"/>
                          <a:cs typeface="Times New Roman" panose="02020603050405020304" pitchFamily="18" charset="0"/>
                          <a:sym typeface="Asap"/>
                        </a:rPr>
                        <a:t>   4. ĐO LƯỜNG VÀ KẾ HOẠCH THEO DÕI DỰ ÁN ACIC</a:t>
                      </a:r>
                      <a:endParaRPr lang="en-US" sz="2000" dirty="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r">
                        <a:lnSpc>
                          <a:spcPts val="2799"/>
                        </a:lnSpc>
                        <a:defRPr/>
                      </a:pPr>
                      <a:endParaRPr lang="en-US" sz="2000" dirty="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396080">
                <a:tc>
                  <a:txBody>
                    <a:bodyPr/>
                    <a:lstStyle/>
                    <a:p>
                      <a:pPr algn="just">
                        <a:lnSpc>
                          <a:spcPts val="2799"/>
                        </a:lnSpc>
                        <a:defRPr/>
                      </a:pPr>
                      <a:r>
                        <a:rPr lang="en-US" sz="2000" dirty="0">
                          <a:solidFill>
                            <a:srgbClr val="FFFFFF"/>
                          </a:solidFill>
                          <a:latin typeface="Times New Roman" panose="02020603050405020304" pitchFamily="18" charset="0"/>
                          <a:ea typeface="Asap"/>
                          <a:cs typeface="Times New Roman" panose="02020603050405020304" pitchFamily="18" charset="0"/>
                          <a:sym typeface="Asap"/>
                        </a:rPr>
                        <a:t>   5. TÓM TẮT</a:t>
                      </a:r>
                      <a:endParaRPr lang="en-US" sz="2000" dirty="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r">
                        <a:lnSpc>
                          <a:spcPts val="2799"/>
                        </a:lnSpc>
                        <a:defRPr/>
                      </a:pPr>
                      <a:endParaRPr lang="en-US" sz="2000" dirty="0">
                        <a:latin typeface="Times New Roman" panose="02020603050405020304" pitchFamily="18" charset="0"/>
                        <a:cs typeface="Times New Roman" panose="02020603050405020304" pitchFamily="18" charset="0"/>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2459297299"/>
                  </a:ext>
                </a:extLst>
              </a:tr>
            </a:tbl>
          </a:graphicData>
        </a:graphic>
      </p:graphicFrame>
      <p:sp>
        <p:nvSpPr>
          <p:cNvPr id="8" name="Freeform 8"/>
          <p:cNvSpPr/>
          <p:nvPr/>
        </p:nvSpPr>
        <p:spPr>
          <a:xfrm rot="9034245">
            <a:off x="-3708360" y="-1356324"/>
            <a:ext cx="11624649" cy="4206009"/>
          </a:xfrm>
          <a:custGeom>
            <a:avLst/>
            <a:gdLst/>
            <a:ahLst/>
            <a:cxnLst/>
            <a:rect l="l" t="t" r="r" b="b"/>
            <a:pathLst>
              <a:path w="11624649" h="4206009">
                <a:moveTo>
                  <a:pt x="0" y="0"/>
                </a:moveTo>
                <a:lnTo>
                  <a:pt x="11624648" y="0"/>
                </a:lnTo>
                <a:lnTo>
                  <a:pt x="11624648" y="4206009"/>
                </a:lnTo>
                <a:lnTo>
                  <a:pt x="0" y="42060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TextBox 9"/>
          <p:cNvSpPr txBox="1"/>
          <p:nvPr/>
        </p:nvSpPr>
        <p:spPr>
          <a:xfrm>
            <a:off x="-36445" y="4515568"/>
            <a:ext cx="6910589" cy="809625"/>
          </a:xfrm>
          <a:prstGeom prst="rect">
            <a:avLst/>
          </a:prstGeom>
        </p:spPr>
        <p:txBody>
          <a:bodyPr lIns="0" tIns="0" rIns="0" bIns="0" rtlCol="0" anchor="t">
            <a:spAutoFit/>
          </a:bodyPr>
          <a:lstStyle/>
          <a:p>
            <a:pPr algn="ctr">
              <a:lnSpc>
                <a:spcPts val="6419"/>
              </a:lnSpc>
            </a:pPr>
            <a:r>
              <a:rPr lang="en-US" sz="5349" b="1" dirty="0" err="1">
                <a:solidFill>
                  <a:srgbClr val="FFFFFF"/>
                </a:solidFill>
                <a:latin typeface="Cabin Medium"/>
                <a:ea typeface="Cabin Medium"/>
                <a:cs typeface="Cabin Medium"/>
                <a:sym typeface="Cabin Medium"/>
              </a:rPr>
              <a:t>Nội</a:t>
            </a:r>
            <a:r>
              <a:rPr lang="en-US" sz="5349" b="1" dirty="0">
                <a:solidFill>
                  <a:srgbClr val="FFFFFF"/>
                </a:solidFill>
                <a:latin typeface="Cabin Medium"/>
                <a:ea typeface="Cabin Medium"/>
                <a:cs typeface="Cabin Medium"/>
                <a:sym typeface="Cabin Medium"/>
              </a:rPr>
              <a:t> dung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3545119">
            <a:off x="13604405" y="5326250"/>
            <a:ext cx="9367190" cy="6335626"/>
          </a:xfrm>
          <a:custGeom>
            <a:avLst/>
            <a:gdLst/>
            <a:ahLst/>
            <a:cxnLst/>
            <a:rect l="l" t="t" r="r" b="b"/>
            <a:pathLst>
              <a:path w="9367190" h="6335626">
                <a:moveTo>
                  <a:pt x="0" y="0"/>
                </a:moveTo>
                <a:lnTo>
                  <a:pt x="9367190" y="0"/>
                </a:lnTo>
                <a:lnTo>
                  <a:pt x="9367190" y="6335626"/>
                </a:lnTo>
                <a:lnTo>
                  <a:pt x="0" y="6335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881038" y="1692585"/>
            <a:ext cx="13406276" cy="1524000"/>
          </a:xfrm>
          <a:prstGeom prst="rect">
            <a:avLst/>
          </a:prstGeom>
        </p:spPr>
        <p:txBody>
          <a:bodyPr lIns="0" tIns="0" rIns="0" bIns="0" rtlCol="0" anchor="t">
            <a:spAutoFit/>
          </a:bodyPr>
          <a:lstStyle/>
          <a:p>
            <a:pPr algn="l">
              <a:lnSpc>
                <a:spcPts val="6000"/>
              </a:lnSpc>
            </a:pPr>
            <a:r>
              <a:rPr lang="en-US" sz="5000" b="1">
                <a:solidFill>
                  <a:srgbClr val="FFFFFF"/>
                </a:solidFill>
                <a:latin typeface="Cabin Medium"/>
                <a:ea typeface="Cabin Medium"/>
                <a:cs typeface="Cabin Medium"/>
                <a:sym typeface="Cabin Medium"/>
              </a:rPr>
              <a:t>1. CÁC KHÁI NIỆM VỀ ĐO LƯỜNG (CONCEPTS IN MEASUREMENT)</a:t>
            </a:r>
          </a:p>
        </p:txBody>
      </p:sp>
      <p:sp>
        <p:nvSpPr>
          <p:cNvPr id="4" name="TextBox 4"/>
          <p:cNvSpPr txBox="1"/>
          <p:nvPr/>
        </p:nvSpPr>
        <p:spPr>
          <a:xfrm>
            <a:off x="881038" y="3993843"/>
            <a:ext cx="10063123" cy="606425"/>
          </a:xfrm>
          <a:prstGeom prst="rect">
            <a:avLst/>
          </a:prstGeom>
        </p:spPr>
        <p:txBody>
          <a:bodyPr lIns="0" tIns="0" rIns="0" bIns="0" rtlCol="0" anchor="t">
            <a:spAutoFit/>
          </a:bodyPr>
          <a:lstStyle/>
          <a:p>
            <a:pPr algn="l">
              <a:lnSpc>
                <a:spcPts val="4899"/>
              </a:lnSpc>
            </a:pPr>
            <a:r>
              <a:rPr lang="en-US" sz="3499">
                <a:solidFill>
                  <a:srgbClr val="FFFFFF"/>
                </a:solidFill>
                <a:latin typeface="Asap"/>
                <a:ea typeface="Asap"/>
                <a:cs typeface="Asap"/>
                <a:sym typeface="Asap"/>
              </a:rPr>
              <a:t>1.1 Số đo và đo (Metrics and Measurements) </a:t>
            </a:r>
          </a:p>
        </p:txBody>
      </p:sp>
      <p:sp>
        <p:nvSpPr>
          <p:cNvPr id="5" name="Freeform 5"/>
          <p:cNvSpPr/>
          <p:nvPr/>
        </p:nvSpPr>
        <p:spPr>
          <a:xfrm rot="6272769">
            <a:off x="3789676" y="-6005800"/>
            <a:ext cx="6996349" cy="8370428"/>
          </a:xfrm>
          <a:custGeom>
            <a:avLst/>
            <a:gdLst/>
            <a:ahLst/>
            <a:cxnLst/>
            <a:rect l="l" t="t" r="r" b="b"/>
            <a:pathLst>
              <a:path w="6996349" h="8370428">
                <a:moveTo>
                  <a:pt x="0" y="0"/>
                </a:moveTo>
                <a:lnTo>
                  <a:pt x="6996349" y="0"/>
                </a:lnTo>
                <a:lnTo>
                  <a:pt x="6996349" y="8370428"/>
                </a:lnTo>
                <a:lnTo>
                  <a:pt x="0" y="8370428"/>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sp>
        <p:nvSpPr>
          <p:cNvPr id="6" name="TextBox 6"/>
          <p:cNvSpPr txBox="1"/>
          <p:nvPr/>
        </p:nvSpPr>
        <p:spPr>
          <a:xfrm>
            <a:off x="881038" y="5381318"/>
            <a:ext cx="14346691" cy="10572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Asap"/>
                <a:ea typeface="Asap"/>
                <a:cs typeface="Asap"/>
                <a:sym typeface="Asap"/>
              </a:rPr>
              <a:t>Số đo quy trình đánh giá năng suất, chất lượng và lỗi, trong khi số đo sản phẩm liên quan đến kích thước, độ tin cậy, và độ phức tạp phần mềm.</a:t>
            </a:r>
          </a:p>
        </p:txBody>
      </p:sp>
      <p:sp>
        <p:nvSpPr>
          <p:cNvPr id="7" name="TextBox 7"/>
          <p:cNvSpPr txBox="1"/>
          <p:nvPr/>
        </p:nvSpPr>
        <p:spPr>
          <a:xfrm>
            <a:off x="881038" y="7219950"/>
            <a:ext cx="14346691" cy="5238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Asap"/>
                <a:ea typeface="Asap"/>
                <a:cs typeface="Asap"/>
                <a:sym typeface="Asap"/>
              </a:rPr>
              <a:t>Phương pháp Mục Đích - Câu Hỏi - Số Đo (GQM) được sử dụng để xác định số liệu.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3545119">
            <a:off x="12989145" y="5094512"/>
            <a:ext cx="9367190" cy="6335626"/>
          </a:xfrm>
          <a:custGeom>
            <a:avLst/>
            <a:gdLst/>
            <a:ahLst/>
            <a:cxnLst/>
            <a:rect l="l" t="t" r="r" b="b"/>
            <a:pathLst>
              <a:path w="9367190" h="6335626">
                <a:moveTo>
                  <a:pt x="0" y="0"/>
                </a:moveTo>
                <a:lnTo>
                  <a:pt x="9367189" y="0"/>
                </a:lnTo>
                <a:lnTo>
                  <a:pt x="9367189" y="6335627"/>
                </a:lnTo>
                <a:lnTo>
                  <a:pt x="0" y="63356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973919" y="1333858"/>
            <a:ext cx="10701362" cy="1199303"/>
          </a:xfrm>
          <a:prstGeom prst="rect">
            <a:avLst/>
          </a:prstGeom>
        </p:spPr>
        <p:txBody>
          <a:bodyPr wrap="square" lIns="0" tIns="0" rIns="0" bIns="0" rtlCol="0" anchor="t">
            <a:spAutoFit/>
          </a:bodyPr>
          <a:lstStyle/>
          <a:p>
            <a:pPr algn="l">
              <a:lnSpc>
                <a:spcPts val="4899"/>
              </a:lnSpc>
            </a:pPr>
            <a:r>
              <a:rPr lang="en-US" sz="4000" dirty="0" err="1">
                <a:solidFill>
                  <a:srgbClr val="FFFFFF"/>
                </a:solidFill>
                <a:latin typeface="Asap"/>
                <a:ea typeface="Asap"/>
                <a:cs typeface="Asap"/>
                <a:sym typeface="Asap"/>
              </a:rPr>
              <a:t>Bốn</a:t>
            </a:r>
            <a:r>
              <a:rPr lang="en-US" sz="4000" dirty="0">
                <a:solidFill>
                  <a:srgbClr val="FFFFFF"/>
                </a:solidFill>
                <a:latin typeface="Asap"/>
                <a:ea typeface="Asap"/>
                <a:cs typeface="Asap"/>
                <a:sym typeface="Asap"/>
              </a:rPr>
              <a:t> </a:t>
            </a:r>
            <a:r>
              <a:rPr lang="en-US" sz="4000" dirty="0" err="1">
                <a:solidFill>
                  <a:srgbClr val="FFFFFF"/>
                </a:solidFill>
                <a:latin typeface="Asap"/>
                <a:ea typeface="Asap"/>
                <a:cs typeface="Asap"/>
                <a:sym typeface="Asap"/>
              </a:rPr>
              <a:t>số</a:t>
            </a:r>
            <a:r>
              <a:rPr lang="en-US" sz="4000" dirty="0">
                <a:solidFill>
                  <a:srgbClr val="FFFFFF"/>
                </a:solidFill>
                <a:latin typeface="Asap"/>
                <a:ea typeface="Asap"/>
                <a:cs typeface="Asap"/>
                <a:sym typeface="Asap"/>
              </a:rPr>
              <a:t> </a:t>
            </a:r>
            <a:r>
              <a:rPr lang="en-US" sz="4000" dirty="0" err="1">
                <a:solidFill>
                  <a:srgbClr val="FFFFFF"/>
                </a:solidFill>
                <a:latin typeface="Asap"/>
                <a:ea typeface="Asap"/>
                <a:cs typeface="Asap"/>
                <a:sym typeface="Asap"/>
              </a:rPr>
              <a:t>đo</a:t>
            </a:r>
            <a:r>
              <a:rPr lang="en-US" sz="4000" dirty="0">
                <a:solidFill>
                  <a:srgbClr val="FFFFFF"/>
                </a:solidFill>
                <a:latin typeface="Asap"/>
                <a:ea typeface="Asap"/>
                <a:cs typeface="Asap"/>
                <a:sym typeface="Asap"/>
              </a:rPr>
              <a:t> </a:t>
            </a:r>
            <a:r>
              <a:rPr lang="en-US" sz="4000" dirty="0" err="1">
                <a:solidFill>
                  <a:srgbClr val="FFFFFF"/>
                </a:solidFill>
                <a:latin typeface="Asap"/>
                <a:ea typeface="Asap"/>
                <a:cs typeface="Asap"/>
                <a:sym typeface="Asap"/>
              </a:rPr>
              <a:t>chính</a:t>
            </a:r>
            <a:r>
              <a:rPr lang="en-US" sz="4000" dirty="0">
                <a:solidFill>
                  <a:srgbClr val="FFFFFF"/>
                </a:solidFill>
                <a:latin typeface="Asap"/>
                <a:ea typeface="Asap"/>
                <a:cs typeface="Asap"/>
                <a:sym typeface="Asap"/>
              </a:rPr>
              <a:t> </a:t>
            </a:r>
            <a:r>
              <a:rPr lang="en-US" sz="4000" dirty="0" err="1">
                <a:solidFill>
                  <a:srgbClr val="FFFFFF"/>
                </a:solidFill>
                <a:latin typeface="Asap"/>
                <a:ea typeface="Asap"/>
                <a:cs typeface="Asap"/>
                <a:sym typeface="Asap"/>
              </a:rPr>
              <a:t>gồm</a:t>
            </a:r>
            <a:r>
              <a:rPr lang="en-US" sz="4000" dirty="0">
                <a:solidFill>
                  <a:srgbClr val="FFFFFF"/>
                </a:solidFill>
                <a:latin typeface="Asap"/>
                <a:ea typeface="Asap"/>
                <a:cs typeface="Asap"/>
                <a:sym typeface="Asap"/>
              </a:rPr>
              <a:t>:</a:t>
            </a:r>
          </a:p>
          <a:p>
            <a:pPr algn="l">
              <a:lnSpc>
                <a:spcPts val="4899"/>
              </a:lnSpc>
            </a:pPr>
            <a:endParaRPr lang="en-US" sz="3499" dirty="0">
              <a:solidFill>
                <a:srgbClr val="FFFFFF"/>
              </a:solidFill>
              <a:latin typeface="Asap"/>
              <a:ea typeface="Asap"/>
              <a:cs typeface="Asap"/>
              <a:sym typeface="Asap"/>
            </a:endParaRPr>
          </a:p>
        </p:txBody>
      </p:sp>
      <p:sp>
        <p:nvSpPr>
          <p:cNvPr id="4" name="Freeform 4"/>
          <p:cNvSpPr/>
          <p:nvPr/>
        </p:nvSpPr>
        <p:spPr>
          <a:xfrm rot="6272769">
            <a:off x="3789676" y="-6005800"/>
            <a:ext cx="6996349" cy="8370428"/>
          </a:xfrm>
          <a:custGeom>
            <a:avLst/>
            <a:gdLst/>
            <a:ahLst/>
            <a:cxnLst/>
            <a:rect l="l" t="t" r="r" b="b"/>
            <a:pathLst>
              <a:path w="6996349" h="8370428">
                <a:moveTo>
                  <a:pt x="0" y="0"/>
                </a:moveTo>
                <a:lnTo>
                  <a:pt x="6996349" y="0"/>
                </a:lnTo>
                <a:lnTo>
                  <a:pt x="6996349" y="8370428"/>
                </a:lnTo>
                <a:lnTo>
                  <a:pt x="0" y="8370428"/>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a:p>
        </p:txBody>
      </p:sp>
      <p:pic>
        <p:nvPicPr>
          <p:cNvPr id="1026" name="Picture 2">
            <a:extLst>
              <a:ext uri="{FF2B5EF4-FFF2-40B4-BE49-F238E27FC236}">
                <a16:creationId xmlns:a16="http://schemas.microsoft.com/office/drawing/2014/main" id="{DF363CC1-2624-8ABD-AE40-93C823D6D0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9400" y="6200882"/>
            <a:ext cx="6791906" cy="3531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28" name="TextBox 5">
            <a:extLst>
              <a:ext uri="{FF2B5EF4-FFF2-40B4-BE49-F238E27FC236}">
                <a16:creationId xmlns:a16="http://schemas.microsoft.com/office/drawing/2014/main" id="{D0F045C0-6148-3E4E-ED8F-6B4F90569EE0}"/>
              </a:ext>
            </a:extLst>
          </p:cNvPr>
          <p:cNvGraphicFramePr/>
          <p:nvPr>
            <p:extLst>
              <p:ext uri="{D42A27DB-BD31-4B8C-83A1-F6EECF244321}">
                <p14:modId xmlns:p14="http://schemas.microsoft.com/office/powerpoint/2010/main" val="279615250"/>
              </p:ext>
            </p:extLst>
          </p:nvPr>
        </p:nvGraphicFramePr>
        <p:xfrm>
          <a:off x="1324025" y="2898933"/>
          <a:ext cx="14346691" cy="26574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3">
            <a:extLst>
              <a:ext uri="{FF2B5EF4-FFF2-40B4-BE49-F238E27FC236}">
                <a16:creationId xmlns:a16="http://schemas.microsoft.com/office/drawing/2014/main" id="{F3D0C900-75FF-9C62-EFF9-00FA011F33E9}"/>
              </a:ext>
            </a:extLst>
          </p:cNvPr>
          <p:cNvSpPr txBox="1"/>
          <p:nvPr/>
        </p:nvSpPr>
        <p:spPr>
          <a:xfrm>
            <a:off x="1505262" y="6438900"/>
            <a:ext cx="8915400" cy="1172372"/>
          </a:xfrm>
          <a:prstGeom prst="rect">
            <a:avLst/>
          </a:prstGeom>
        </p:spPr>
        <p:txBody>
          <a:bodyPr wrap="square" lIns="0" tIns="0" rIns="0" bIns="0" rtlCol="0" anchor="t">
            <a:spAutoFit/>
          </a:bodyPr>
          <a:lstStyle/>
          <a:p>
            <a:pPr algn="l">
              <a:lnSpc>
                <a:spcPts val="4899"/>
              </a:lnSpc>
            </a:pPr>
            <a:r>
              <a:rPr lang="vi-VN" sz="2500" b="0" i="0" u="none" strike="noStrike" dirty="0">
                <a:solidFill>
                  <a:schemeClr val="bg1"/>
                </a:solidFill>
                <a:effectLst/>
                <a:latin typeface="Arial" panose="020B0604020202020204" pitchFamily="34" charset="0"/>
              </a:rPr>
              <a:t>Thời gian, nỗ lực, lỗi, và kích thước đều đóng vai trò quan trọng trong việc kiểm soát tiến độ và chất lượng dự án.</a:t>
            </a:r>
            <a:endParaRPr lang="en-US" sz="2500" dirty="0">
              <a:solidFill>
                <a:schemeClr val="bg1"/>
              </a:solidFill>
              <a:latin typeface="Asap"/>
              <a:ea typeface="Asap"/>
              <a:cs typeface="Asap"/>
              <a:sym typeface="Asap"/>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3545119">
            <a:off x="13604405" y="5326250"/>
            <a:ext cx="9367190" cy="6335626"/>
          </a:xfrm>
          <a:custGeom>
            <a:avLst/>
            <a:gdLst/>
            <a:ahLst/>
            <a:cxnLst/>
            <a:rect l="l" t="t" r="r" b="b"/>
            <a:pathLst>
              <a:path w="9367190" h="6335626">
                <a:moveTo>
                  <a:pt x="0" y="0"/>
                </a:moveTo>
                <a:lnTo>
                  <a:pt x="9367190" y="0"/>
                </a:lnTo>
                <a:lnTo>
                  <a:pt x="9367190" y="6335626"/>
                </a:lnTo>
                <a:lnTo>
                  <a:pt x="0" y="6335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2800">
              <a:solidFill>
                <a:schemeClr val="bg1"/>
              </a:solidFill>
            </a:endParaRPr>
          </a:p>
        </p:txBody>
      </p:sp>
      <p:sp>
        <p:nvSpPr>
          <p:cNvPr id="4" name="TextBox 4"/>
          <p:cNvSpPr txBox="1"/>
          <p:nvPr/>
        </p:nvSpPr>
        <p:spPr>
          <a:xfrm>
            <a:off x="1066800" y="1846790"/>
            <a:ext cx="16230600" cy="1256754"/>
          </a:xfrm>
          <a:prstGeom prst="rect">
            <a:avLst/>
          </a:prstGeom>
        </p:spPr>
        <p:txBody>
          <a:bodyPr wrap="square" lIns="0" tIns="0" rIns="0" bIns="0" rtlCol="0" anchor="t">
            <a:spAutoFit/>
          </a:bodyPr>
          <a:lstStyle/>
          <a:p>
            <a:pPr algn="l">
              <a:lnSpc>
                <a:spcPts val="4899"/>
              </a:lnSpc>
            </a:pPr>
            <a:r>
              <a:rPr lang="en-US" sz="4400" b="1" i="0" dirty="0">
                <a:solidFill>
                  <a:schemeClr val="bg1"/>
                </a:solidFill>
                <a:effectLst/>
                <a:latin typeface="Arial" panose="020B0604020202020204" pitchFamily="34" charset="0"/>
              </a:rPr>
              <a:t>1.2</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Giám</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sát</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quy</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trình</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bằng</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cách</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dùng</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Kiểm</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soát</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quy</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trình</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dùng</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thống</a:t>
            </a:r>
            <a:r>
              <a:rPr lang="en-US" sz="4400" b="0" i="0" strike="noStrike" dirty="0">
                <a:solidFill>
                  <a:schemeClr val="bg1"/>
                </a:solidFill>
                <a:effectLst/>
                <a:latin typeface="Arial" panose="020B0604020202020204" pitchFamily="34" charset="0"/>
              </a:rPr>
              <a:t> </a:t>
            </a:r>
            <a:r>
              <a:rPr lang="en-US" sz="4400" b="0" i="0" strike="noStrike" dirty="0" err="1">
                <a:solidFill>
                  <a:schemeClr val="bg1"/>
                </a:solidFill>
                <a:effectLst/>
                <a:latin typeface="Arial" panose="020B0604020202020204" pitchFamily="34" charset="0"/>
              </a:rPr>
              <a:t>kê</a:t>
            </a:r>
            <a:r>
              <a:rPr lang="en-US" sz="4400" b="0" i="0" strike="noStrike" dirty="0">
                <a:solidFill>
                  <a:schemeClr val="bg1"/>
                </a:solidFill>
                <a:effectLst/>
                <a:latin typeface="Arial" panose="020B0604020202020204" pitchFamily="34" charset="0"/>
              </a:rPr>
              <a:t> (Process Monitoring through Statistical Process Control)</a:t>
            </a:r>
            <a:endParaRPr lang="en-US" sz="6600" dirty="0">
              <a:solidFill>
                <a:schemeClr val="bg1"/>
              </a:solidFill>
              <a:latin typeface="Asap"/>
              <a:ea typeface="Asap"/>
              <a:cs typeface="Asap"/>
              <a:sym typeface="Asap"/>
            </a:endParaRPr>
          </a:p>
        </p:txBody>
      </p:sp>
      <p:sp>
        <p:nvSpPr>
          <p:cNvPr id="5" name="Freeform 5"/>
          <p:cNvSpPr/>
          <p:nvPr/>
        </p:nvSpPr>
        <p:spPr>
          <a:xfrm rot="6272769">
            <a:off x="3789676" y="-6005800"/>
            <a:ext cx="6996349" cy="8370428"/>
          </a:xfrm>
          <a:custGeom>
            <a:avLst/>
            <a:gdLst/>
            <a:ahLst/>
            <a:cxnLst/>
            <a:rect l="l" t="t" r="r" b="b"/>
            <a:pathLst>
              <a:path w="6996349" h="8370428">
                <a:moveTo>
                  <a:pt x="0" y="0"/>
                </a:moveTo>
                <a:lnTo>
                  <a:pt x="6996349" y="0"/>
                </a:lnTo>
                <a:lnTo>
                  <a:pt x="6996349" y="8370428"/>
                </a:lnTo>
                <a:lnTo>
                  <a:pt x="0" y="8370428"/>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sz="2800">
              <a:solidFill>
                <a:schemeClr val="bg1"/>
              </a:solidFill>
            </a:endParaRPr>
          </a:p>
        </p:txBody>
      </p:sp>
      <p:sp>
        <p:nvSpPr>
          <p:cNvPr id="6" name="TextBox 6"/>
          <p:cNvSpPr txBox="1"/>
          <p:nvPr/>
        </p:nvSpPr>
        <p:spPr>
          <a:xfrm>
            <a:off x="1296814" y="4229193"/>
            <a:ext cx="14346691" cy="1562544"/>
          </a:xfrm>
          <a:prstGeom prst="rect">
            <a:avLst/>
          </a:prstGeom>
        </p:spPr>
        <p:txBody>
          <a:bodyPr lIns="0" tIns="0" rIns="0" bIns="0" rtlCol="0" anchor="t">
            <a:spAutoFit/>
          </a:bodyPr>
          <a:lstStyle/>
          <a:p>
            <a:pPr marL="647700" lvl="1" indent="-323850" algn="l">
              <a:lnSpc>
                <a:spcPts val="4200"/>
              </a:lnSpc>
              <a:buFont typeface="Arial"/>
              <a:buChar char="•"/>
            </a:pPr>
            <a:r>
              <a:rPr lang="vi-VN" sz="2800" b="1" i="0" u="none" strike="noStrike" dirty="0">
                <a:solidFill>
                  <a:schemeClr val="bg1"/>
                </a:solidFill>
                <a:effectLst/>
                <a:latin typeface="Arial" panose="020B0604020202020204" pitchFamily="34" charset="0"/>
              </a:rPr>
              <a:t>Kiểm soát quy trình bằng thống kê (SPC)</a:t>
            </a:r>
            <a:r>
              <a:rPr lang="vi-VN" sz="2800" b="0" i="0" u="none" strike="noStrike" dirty="0">
                <a:solidFill>
                  <a:schemeClr val="bg1"/>
                </a:solidFill>
                <a:effectLst/>
                <a:latin typeface="Arial" panose="020B0604020202020204" pitchFamily="34" charset="0"/>
              </a:rPr>
              <a:t> đã thành công rộng rãi trong lĩnh vực sản xuất và đang ngày càng được áp dụng trong phát triển phần mềm để cải thiện kiểm soát chất lượng.</a:t>
            </a:r>
            <a:endParaRPr lang="en-US" sz="4000" dirty="0">
              <a:solidFill>
                <a:schemeClr val="bg1"/>
              </a:solidFill>
              <a:latin typeface="Asap"/>
              <a:ea typeface="Asap"/>
              <a:cs typeface="Asap"/>
              <a:sym typeface="Asap"/>
            </a:endParaRPr>
          </a:p>
        </p:txBody>
      </p:sp>
      <p:sp>
        <p:nvSpPr>
          <p:cNvPr id="7" name="TextBox 7"/>
          <p:cNvSpPr txBox="1"/>
          <p:nvPr/>
        </p:nvSpPr>
        <p:spPr>
          <a:xfrm>
            <a:off x="1296814" y="6765595"/>
            <a:ext cx="14346691" cy="1023935"/>
          </a:xfrm>
          <a:prstGeom prst="rect">
            <a:avLst/>
          </a:prstGeom>
        </p:spPr>
        <p:txBody>
          <a:bodyPr lIns="0" tIns="0" rIns="0" bIns="0" rtlCol="0" anchor="t">
            <a:spAutoFit/>
          </a:bodyPr>
          <a:lstStyle/>
          <a:p>
            <a:pPr marL="647700" lvl="1" indent="-323850" algn="l">
              <a:lnSpc>
                <a:spcPts val="4200"/>
              </a:lnSpc>
              <a:buFont typeface="Arial"/>
              <a:buChar char="•"/>
            </a:pPr>
            <a:r>
              <a:rPr lang="vi-VN" sz="2800" b="1" i="0" u="none" strike="noStrike" dirty="0">
                <a:solidFill>
                  <a:schemeClr val="bg1"/>
                </a:solidFill>
                <a:effectLst/>
                <a:latin typeface="Arial" panose="020B0604020202020204" pitchFamily="34" charset="0"/>
              </a:rPr>
              <a:t>Quy trình và đầu ra</a:t>
            </a:r>
            <a:r>
              <a:rPr lang="vi-VN" sz="2800" b="0" i="0" u="none" strike="noStrike" dirty="0">
                <a:solidFill>
                  <a:schemeClr val="bg1"/>
                </a:solidFill>
                <a:effectLst/>
                <a:latin typeface="Arial" panose="020B0604020202020204" pitchFamily="34" charset="0"/>
              </a:rPr>
              <a:t>: Mỗi quy trình tạo ra đầu ra, và chất lượng của đầu ra này được đo lường thông qua các </a:t>
            </a:r>
            <a:r>
              <a:rPr lang="vi-VN" sz="2800" b="1" i="0" u="none" strike="noStrike" dirty="0">
                <a:solidFill>
                  <a:schemeClr val="bg1"/>
                </a:solidFill>
                <a:effectLst/>
                <a:latin typeface="Arial" panose="020B0604020202020204" pitchFamily="34" charset="0"/>
              </a:rPr>
              <a:t>đặc tính chất lượng</a:t>
            </a:r>
            <a:r>
              <a:rPr lang="vi-VN" sz="2800" b="0" i="0" u="none" strike="noStrike" dirty="0">
                <a:solidFill>
                  <a:schemeClr val="bg1"/>
                </a:solidFill>
                <a:effectLst/>
                <a:latin typeface="Arial" panose="020B0604020202020204" pitchFamily="34" charset="0"/>
              </a:rPr>
              <a:t> cụ thể.</a:t>
            </a:r>
            <a:endParaRPr lang="en-US" sz="4000" dirty="0">
              <a:solidFill>
                <a:schemeClr val="bg1"/>
              </a:solidFill>
              <a:latin typeface="Asap"/>
              <a:ea typeface="Asap"/>
              <a:cs typeface="Asap"/>
              <a:sym typeface="Asap"/>
            </a:endParaRPr>
          </a:p>
        </p:txBody>
      </p:sp>
    </p:spTree>
    <p:extLst>
      <p:ext uri="{BB962C8B-B14F-4D97-AF65-F5344CB8AC3E}">
        <p14:creationId xmlns:p14="http://schemas.microsoft.com/office/powerpoint/2010/main" val="1940997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3545119">
            <a:off x="13604405" y="5326250"/>
            <a:ext cx="9367190" cy="6335626"/>
          </a:xfrm>
          <a:custGeom>
            <a:avLst/>
            <a:gdLst/>
            <a:ahLst/>
            <a:cxnLst/>
            <a:rect l="l" t="t" r="r" b="b"/>
            <a:pathLst>
              <a:path w="9367190" h="6335626">
                <a:moveTo>
                  <a:pt x="0" y="0"/>
                </a:moveTo>
                <a:lnTo>
                  <a:pt x="9367190" y="0"/>
                </a:lnTo>
                <a:lnTo>
                  <a:pt x="9367190" y="6335626"/>
                </a:lnTo>
                <a:lnTo>
                  <a:pt x="0" y="6335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2800">
              <a:solidFill>
                <a:schemeClr val="bg1"/>
              </a:solidFill>
            </a:endParaRPr>
          </a:p>
        </p:txBody>
      </p:sp>
      <p:sp>
        <p:nvSpPr>
          <p:cNvPr id="5" name="Freeform 5"/>
          <p:cNvSpPr/>
          <p:nvPr/>
        </p:nvSpPr>
        <p:spPr>
          <a:xfrm rot="6272769">
            <a:off x="3789676" y="-6005800"/>
            <a:ext cx="6996349" cy="8370428"/>
          </a:xfrm>
          <a:custGeom>
            <a:avLst/>
            <a:gdLst/>
            <a:ahLst/>
            <a:cxnLst/>
            <a:rect l="l" t="t" r="r" b="b"/>
            <a:pathLst>
              <a:path w="6996349" h="8370428">
                <a:moveTo>
                  <a:pt x="0" y="0"/>
                </a:moveTo>
                <a:lnTo>
                  <a:pt x="6996349" y="0"/>
                </a:lnTo>
                <a:lnTo>
                  <a:pt x="6996349" y="8370428"/>
                </a:lnTo>
                <a:lnTo>
                  <a:pt x="0" y="8370428"/>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sz="2800">
              <a:solidFill>
                <a:schemeClr val="bg1"/>
              </a:solidFill>
            </a:endParaRPr>
          </a:p>
        </p:txBody>
      </p:sp>
      <p:sp>
        <p:nvSpPr>
          <p:cNvPr id="10" name="TextBox 7">
            <a:extLst>
              <a:ext uri="{FF2B5EF4-FFF2-40B4-BE49-F238E27FC236}">
                <a16:creationId xmlns:a16="http://schemas.microsoft.com/office/drawing/2014/main" id="{761295C8-EFFF-C2D5-2B4B-E6784B6469C0}"/>
              </a:ext>
            </a:extLst>
          </p:cNvPr>
          <p:cNvSpPr txBox="1"/>
          <p:nvPr/>
        </p:nvSpPr>
        <p:spPr>
          <a:xfrm>
            <a:off x="381000" y="1494887"/>
            <a:ext cx="14346691" cy="1035540"/>
          </a:xfrm>
          <a:prstGeom prst="rect">
            <a:avLst/>
          </a:prstGeom>
        </p:spPr>
        <p:txBody>
          <a:bodyPr lIns="0" tIns="0" rIns="0" bIns="0" rtlCol="0" anchor="t">
            <a:spAutoFit/>
          </a:bodyPr>
          <a:lstStyle/>
          <a:p>
            <a:pPr marL="647700" lvl="1" indent="-323850" algn="l">
              <a:lnSpc>
                <a:spcPts val="4200"/>
              </a:lnSpc>
              <a:buFont typeface="Arial"/>
              <a:buChar char="•"/>
            </a:pPr>
            <a:r>
              <a:rPr lang="en-US" sz="3200" b="1" i="0" u="none" strike="noStrike" dirty="0" err="1">
                <a:solidFill>
                  <a:schemeClr val="bg1"/>
                </a:solidFill>
                <a:effectLst/>
                <a:latin typeface="Arial" panose="020B0604020202020204" pitchFamily="34" charset="0"/>
              </a:rPr>
              <a:t>Nguyên</a:t>
            </a:r>
            <a:r>
              <a:rPr lang="en-US" sz="3200" b="1" i="0" u="none" strike="noStrike" dirty="0">
                <a:solidFill>
                  <a:schemeClr val="bg1"/>
                </a:solidFill>
                <a:effectLst/>
                <a:latin typeface="Arial" panose="020B0604020202020204" pitchFamily="34" charset="0"/>
              </a:rPr>
              <a:t> </a:t>
            </a:r>
            <a:r>
              <a:rPr lang="en-US" sz="3200" b="1" i="0" u="none" strike="noStrike" dirty="0" err="1">
                <a:solidFill>
                  <a:schemeClr val="bg1"/>
                </a:solidFill>
                <a:effectLst/>
                <a:latin typeface="Arial" panose="020B0604020202020204" pitchFamily="34" charset="0"/>
              </a:rPr>
              <a:t>nhân</a:t>
            </a:r>
            <a:r>
              <a:rPr lang="en-US" sz="3200" b="1" i="0" u="none" strike="noStrike" dirty="0">
                <a:solidFill>
                  <a:schemeClr val="bg1"/>
                </a:solidFill>
                <a:effectLst/>
                <a:latin typeface="Arial" panose="020B0604020202020204" pitchFamily="34" charset="0"/>
              </a:rPr>
              <a:t> </a:t>
            </a:r>
            <a:r>
              <a:rPr lang="en-US" sz="3200" b="1" i="0" u="none" strike="noStrike" dirty="0" err="1">
                <a:solidFill>
                  <a:schemeClr val="bg1"/>
                </a:solidFill>
                <a:effectLst/>
                <a:latin typeface="Arial" panose="020B0604020202020204" pitchFamily="34" charset="0"/>
              </a:rPr>
              <a:t>gây</a:t>
            </a:r>
            <a:r>
              <a:rPr lang="en-US" sz="3200" b="1" i="0" u="none" strike="noStrike" dirty="0">
                <a:solidFill>
                  <a:schemeClr val="bg1"/>
                </a:solidFill>
                <a:effectLst/>
                <a:latin typeface="Arial" panose="020B0604020202020204" pitchFamily="34" charset="0"/>
              </a:rPr>
              <a:t> </a:t>
            </a:r>
            <a:r>
              <a:rPr lang="en-US" sz="3200" b="1" i="0" u="none" strike="noStrike" dirty="0" err="1">
                <a:solidFill>
                  <a:schemeClr val="bg1"/>
                </a:solidFill>
                <a:effectLst/>
                <a:latin typeface="Arial" panose="020B0604020202020204" pitchFamily="34" charset="0"/>
              </a:rPr>
              <a:t>biến</a:t>
            </a:r>
            <a:r>
              <a:rPr lang="en-US" sz="3200" b="1" i="0" u="none" strike="noStrike" dirty="0">
                <a:solidFill>
                  <a:schemeClr val="bg1"/>
                </a:solidFill>
                <a:effectLst/>
                <a:latin typeface="Arial" panose="020B0604020202020204" pitchFamily="34" charset="0"/>
              </a:rPr>
              <a:t> </a:t>
            </a:r>
            <a:r>
              <a:rPr lang="en-US" sz="3200" b="1" i="0" u="none" strike="noStrike" dirty="0" err="1">
                <a:solidFill>
                  <a:schemeClr val="bg1"/>
                </a:solidFill>
                <a:effectLst/>
                <a:latin typeface="Arial" panose="020B0604020202020204" pitchFamily="34" charset="0"/>
              </a:rPr>
              <a:t>động</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Có</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hai</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loại</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nguyên</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nhân</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chính</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gây</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ra</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biến</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động</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trong</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các</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đặc</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tính</a:t>
            </a:r>
            <a:r>
              <a:rPr lang="en-US" sz="3200" b="0" i="0" u="none" strike="noStrike" dirty="0">
                <a:solidFill>
                  <a:schemeClr val="bg1"/>
                </a:solidFill>
                <a:effectLst/>
                <a:latin typeface="Arial" panose="020B0604020202020204" pitchFamily="34" charset="0"/>
              </a:rPr>
              <a:t> </a:t>
            </a:r>
            <a:r>
              <a:rPr lang="en-US" sz="3200" b="0" i="0" u="none" strike="noStrike" dirty="0" err="1">
                <a:solidFill>
                  <a:schemeClr val="bg1"/>
                </a:solidFill>
                <a:effectLst/>
                <a:latin typeface="Arial" panose="020B0604020202020204" pitchFamily="34" charset="0"/>
              </a:rPr>
              <a:t>này</a:t>
            </a:r>
            <a:r>
              <a:rPr lang="en-US" sz="3200" b="0" i="0" u="none" strike="noStrike" dirty="0">
                <a:solidFill>
                  <a:schemeClr val="bg1"/>
                </a:solidFill>
                <a:effectLst/>
                <a:latin typeface="Arial" panose="020B0604020202020204" pitchFamily="34" charset="0"/>
              </a:rPr>
              <a:t>:</a:t>
            </a:r>
            <a:endParaRPr lang="en-US" sz="4400" dirty="0">
              <a:solidFill>
                <a:schemeClr val="bg1"/>
              </a:solidFill>
              <a:latin typeface="Asap"/>
              <a:ea typeface="Asap"/>
              <a:cs typeface="Asap"/>
              <a:sym typeface="Asap"/>
            </a:endParaRPr>
          </a:p>
        </p:txBody>
      </p:sp>
      <p:sp>
        <p:nvSpPr>
          <p:cNvPr id="3" name="TextBox 7">
            <a:extLst>
              <a:ext uri="{FF2B5EF4-FFF2-40B4-BE49-F238E27FC236}">
                <a16:creationId xmlns:a16="http://schemas.microsoft.com/office/drawing/2014/main" id="{A2984597-BF35-DB05-EFDB-FBE12BBAC705}"/>
              </a:ext>
            </a:extLst>
          </p:cNvPr>
          <p:cNvSpPr txBox="1"/>
          <p:nvPr/>
        </p:nvSpPr>
        <p:spPr>
          <a:xfrm>
            <a:off x="990600" y="3314700"/>
            <a:ext cx="9384990" cy="2089483"/>
          </a:xfrm>
          <a:prstGeom prst="rect">
            <a:avLst/>
          </a:prstGeom>
        </p:spPr>
        <p:txBody>
          <a:bodyPr wrap="square" lIns="0" tIns="0" rIns="0" bIns="0" rtlCol="0" anchor="t">
            <a:spAutoFit/>
          </a:bodyPr>
          <a:lstStyle/>
          <a:p>
            <a:pPr marL="647700" lvl="1" indent="-323850" algn="just">
              <a:lnSpc>
                <a:spcPts val="4200"/>
              </a:lnSpc>
              <a:buFont typeface="Arial"/>
              <a:buChar char="•"/>
            </a:pPr>
            <a:r>
              <a:rPr lang="vi-VN" sz="2400" b="1" i="0" u="none" strike="noStrike" dirty="0">
                <a:solidFill>
                  <a:schemeClr val="bg1"/>
                </a:solidFill>
                <a:effectLst/>
                <a:latin typeface="Arial" panose="020B0604020202020204" pitchFamily="34" charset="0"/>
              </a:rPr>
              <a:t>Nguyên nhân tự nhiên (hoặc cố hữu)</a:t>
            </a:r>
            <a:r>
              <a:rPr lang="vi-VN" sz="2400" b="0" i="0" u="none" strike="noStrike" dirty="0">
                <a:solidFill>
                  <a:schemeClr val="bg1"/>
                </a:solidFill>
                <a:effectLst/>
                <a:latin typeface="Arial" panose="020B0604020202020204" pitchFamily="34" charset="0"/>
              </a:rPr>
              <a:t>: Đây là những nguyên nhân luôn tồn tại trong quy trình và góp phần gây ra những biến động nhỏ, ngẫu nhiên. Chúng thường không thể kiểm soát được trừ khi toàn bộ quy trình thay đổi.</a:t>
            </a:r>
            <a:endParaRPr lang="en-US" sz="4800" dirty="0">
              <a:solidFill>
                <a:schemeClr val="bg1"/>
              </a:solidFill>
              <a:latin typeface="Asap"/>
              <a:ea typeface="Asap"/>
              <a:cs typeface="Asap"/>
              <a:sym typeface="Asap"/>
            </a:endParaRPr>
          </a:p>
        </p:txBody>
      </p:sp>
      <p:sp>
        <p:nvSpPr>
          <p:cNvPr id="8" name="TextBox 7">
            <a:extLst>
              <a:ext uri="{FF2B5EF4-FFF2-40B4-BE49-F238E27FC236}">
                <a16:creationId xmlns:a16="http://schemas.microsoft.com/office/drawing/2014/main" id="{8623A75A-5A7E-E14D-5FBD-8F89813B890E}"/>
              </a:ext>
            </a:extLst>
          </p:cNvPr>
          <p:cNvSpPr txBox="1"/>
          <p:nvPr/>
        </p:nvSpPr>
        <p:spPr>
          <a:xfrm>
            <a:off x="973394" y="6283504"/>
            <a:ext cx="8524667" cy="2077941"/>
          </a:xfrm>
          <a:prstGeom prst="rect">
            <a:avLst/>
          </a:prstGeom>
        </p:spPr>
        <p:txBody>
          <a:bodyPr wrap="square" lIns="0" tIns="0" rIns="0" bIns="0" rtlCol="0" anchor="t">
            <a:spAutoFit/>
          </a:bodyPr>
          <a:lstStyle/>
          <a:p>
            <a:pPr marL="647700" lvl="1" indent="-323850" algn="just">
              <a:lnSpc>
                <a:spcPts val="4200"/>
              </a:lnSpc>
              <a:buFont typeface="Arial"/>
              <a:buChar char="•"/>
            </a:pPr>
            <a:r>
              <a:rPr lang="vi-VN" sz="2400" b="1" i="0" u="none" strike="noStrike" dirty="0">
                <a:solidFill>
                  <a:schemeClr val="bg1"/>
                </a:solidFill>
                <a:effectLst/>
                <a:latin typeface="Arial" panose="020B0604020202020204" pitchFamily="34" charset="0"/>
              </a:rPr>
              <a:t>Nguyên nhân đặc biệt (có thể gán)</a:t>
            </a:r>
            <a:r>
              <a:rPr lang="vi-VN" sz="2400" b="0" i="0" u="none" strike="noStrike" dirty="0">
                <a:solidFill>
                  <a:schemeClr val="bg1"/>
                </a:solidFill>
                <a:effectLst/>
                <a:latin typeface="Arial" panose="020B0604020202020204" pitchFamily="34" charset="0"/>
              </a:rPr>
              <a:t>: Đây là những nguyên nhân xuất hiện không thường xuyên và có tác động lớn đến hiệu suất của quy trình. Chúng không phải là ngẫu nhiên và có thể được xác định và kiểm soát.</a:t>
            </a:r>
            <a:endParaRPr lang="en-US" sz="4800" dirty="0">
              <a:solidFill>
                <a:schemeClr val="bg1"/>
              </a:solidFill>
              <a:latin typeface="Asap"/>
              <a:ea typeface="Asap"/>
              <a:cs typeface="Asap"/>
              <a:sym typeface="Asap"/>
            </a:endParaRPr>
          </a:p>
        </p:txBody>
      </p:sp>
      <p:pic>
        <p:nvPicPr>
          <p:cNvPr id="9" name="Picture 2">
            <a:extLst>
              <a:ext uri="{FF2B5EF4-FFF2-40B4-BE49-F238E27FC236}">
                <a16:creationId xmlns:a16="http://schemas.microsoft.com/office/drawing/2014/main" id="{F9B21995-1BE8-B6DB-35A5-8238958B26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44200" y="4185959"/>
            <a:ext cx="6867536" cy="3113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65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0A29"/>
        </a:solidFill>
        <a:effectLst/>
      </p:bgPr>
    </p:bg>
    <p:spTree>
      <p:nvGrpSpPr>
        <p:cNvPr id="1" name=""/>
        <p:cNvGrpSpPr/>
        <p:nvPr/>
      </p:nvGrpSpPr>
      <p:grpSpPr>
        <a:xfrm>
          <a:off x="0" y="0"/>
          <a:ext cx="0" cy="0"/>
          <a:chOff x="0" y="0"/>
          <a:chExt cx="0" cy="0"/>
        </a:xfrm>
      </p:grpSpPr>
      <p:sp>
        <p:nvSpPr>
          <p:cNvPr id="2" name="Freeform 2"/>
          <p:cNvSpPr/>
          <p:nvPr/>
        </p:nvSpPr>
        <p:spPr>
          <a:xfrm rot="-3545119">
            <a:off x="13604405" y="5326250"/>
            <a:ext cx="9367190" cy="6335626"/>
          </a:xfrm>
          <a:custGeom>
            <a:avLst/>
            <a:gdLst/>
            <a:ahLst/>
            <a:cxnLst/>
            <a:rect l="l" t="t" r="r" b="b"/>
            <a:pathLst>
              <a:path w="9367190" h="6335626">
                <a:moveTo>
                  <a:pt x="0" y="0"/>
                </a:moveTo>
                <a:lnTo>
                  <a:pt x="9367190" y="0"/>
                </a:lnTo>
                <a:lnTo>
                  <a:pt x="9367190" y="6335626"/>
                </a:lnTo>
                <a:lnTo>
                  <a:pt x="0" y="6335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3600">
              <a:solidFill>
                <a:schemeClr val="bg1"/>
              </a:solidFill>
            </a:endParaRPr>
          </a:p>
        </p:txBody>
      </p:sp>
      <p:sp>
        <p:nvSpPr>
          <p:cNvPr id="4" name="TextBox 4"/>
          <p:cNvSpPr txBox="1"/>
          <p:nvPr/>
        </p:nvSpPr>
        <p:spPr>
          <a:xfrm>
            <a:off x="685800" y="1496548"/>
            <a:ext cx="16230600" cy="1256754"/>
          </a:xfrm>
          <a:prstGeom prst="rect">
            <a:avLst/>
          </a:prstGeom>
        </p:spPr>
        <p:txBody>
          <a:bodyPr wrap="square" lIns="0" tIns="0" rIns="0" bIns="0" rtlCol="0" anchor="t">
            <a:spAutoFit/>
          </a:bodyPr>
          <a:lstStyle/>
          <a:p>
            <a:pPr algn="l">
              <a:lnSpc>
                <a:spcPts val="4899"/>
              </a:lnSpc>
            </a:pPr>
            <a:r>
              <a:rPr lang="en-US" sz="4800" b="1" i="0" dirty="0">
                <a:solidFill>
                  <a:schemeClr val="bg1"/>
                </a:solidFill>
                <a:effectLst/>
                <a:latin typeface="Arial" panose="020B0604020202020204" pitchFamily="34" charset="0"/>
              </a:rPr>
              <a:t>1.3.</a:t>
            </a:r>
            <a:r>
              <a:rPr lang="en-US" sz="4800" b="0" i="0" strike="noStrike" dirty="0">
                <a:solidFill>
                  <a:schemeClr val="bg1"/>
                </a:solidFill>
                <a:effectLst/>
                <a:latin typeface="Arial" panose="020B0604020202020204" pitchFamily="34" charset="0"/>
              </a:rPr>
              <a:t> </a:t>
            </a:r>
            <a:r>
              <a:rPr lang="en-US" sz="4800" b="1" i="0" u="none" strike="noStrike" dirty="0" err="1">
                <a:solidFill>
                  <a:schemeClr val="bg1"/>
                </a:solidFill>
                <a:effectLst/>
                <a:latin typeface="Arial" panose="020B0604020202020204" pitchFamily="34" charset="0"/>
              </a:rPr>
              <a:t>Kiểm</a:t>
            </a:r>
            <a:r>
              <a:rPr lang="en-US" sz="4800" b="1" i="0" u="none" strike="noStrike" dirty="0">
                <a:solidFill>
                  <a:schemeClr val="bg1"/>
                </a:solidFill>
                <a:effectLst/>
                <a:latin typeface="Arial" panose="020B0604020202020204" pitchFamily="34" charset="0"/>
              </a:rPr>
              <a:t> </a:t>
            </a:r>
            <a:r>
              <a:rPr lang="en-US" sz="4800" b="1" i="0" u="none" strike="noStrike" dirty="0" err="1">
                <a:solidFill>
                  <a:schemeClr val="bg1"/>
                </a:solidFill>
                <a:effectLst/>
                <a:latin typeface="Arial" panose="020B0604020202020204" pitchFamily="34" charset="0"/>
              </a:rPr>
              <a:t>soát</a:t>
            </a:r>
            <a:r>
              <a:rPr lang="en-US" sz="4800" b="1" i="0" u="none" strike="noStrike" dirty="0">
                <a:solidFill>
                  <a:schemeClr val="bg1"/>
                </a:solidFill>
                <a:effectLst/>
                <a:latin typeface="Arial" panose="020B0604020202020204" pitchFamily="34" charset="0"/>
              </a:rPr>
              <a:t> </a:t>
            </a:r>
            <a:r>
              <a:rPr lang="en-US" sz="4800" b="1" i="0" u="none" strike="noStrike" dirty="0" err="1">
                <a:solidFill>
                  <a:schemeClr val="bg1"/>
                </a:solidFill>
                <a:effectLst/>
                <a:latin typeface="Arial" panose="020B0604020202020204" pitchFamily="34" charset="0"/>
              </a:rPr>
              <a:t>quy</a:t>
            </a:r>
            <a:r>
              <a:rPr lang="en-US" sz="4800" b="1" i="0" u="none" strike="noStrike" dirty="0">
                <a:solidFill>
                  <a:schemeClr val="bg1"/>
                </a:solidFill>
                <a:effectLst/>
                <a:latin typeface="Arial" panose="020B0604020202020204" pitchFamily="34" charset="0"/>
              </a:rPr>
              <a:t> </a:t>
            </a:r>
            <a:r>
              <a:rPr lang="en-US" sz="4800" b="1" i="0" u="none" strike="noStrike" dirty="0" err="1">
                <a:solidFill>
                  <a:schemeClr val="bg1"/>
                </a:solidFill>
                <a:effectLst/>
                <a:latin typeface="Arial" panose="020B0604020202020204" pitchFamily="34" charset="0"/>
              </a:rPr>
              <a:t>trình</a:t>
            </a:r>
            <a:r>
              <a:rPr lang="en-US" sz="4800" b="1" i="0" u="none" strike="noStrike" dirty="0">
                <a:solidFill>
                  <a:schemeClr val="bg1"/>
                </a:solidFill>
                <a:effectLst/>
                <a:latin typeface="Arial" panose="020B0604020202020204" pitchFamily="34" charset="0"/>
              </a:rPr>
              <a:t> </a:t>
            </a:r>
            <a:r>
              <a:rPr lang="en-US" sz="4800" b="1" i="0" u="none" strike="noStrike" dirty="0" err="1">
                <a:solidFill>
                  <a:schemeClr val="bg1"/>
                </a:solidFill>
                <a:effectLst/>
                <a:latin typeface="Arial" panose="020B0604020202020204" pitchFamily="34" charset="0"/>
              </a:rPr>
              <a:t>bằng</a:t>
            </a:r>
            <a:r>
              <a:rPr lang="en-US" sz="4800" b="1" i="0" u="none" strike="noStrike" dirty="0">
                <a:solidFill>
                  <a:schemeClr val="bg1"/>
                </a:solidFill>
                <a:effectLst/>
                <a:latin typeface="Arial" panose="020B0604020202020204" pitchFamily="34" charset="0"/>
              </a:rPr>
              <a:t> </a:t>
            </a:r>
            <a:r>
              <a:rPr lang="en-US" sz="4800" b="1" i="0" u="none" strike="noStrike" dirty="0" err="1">
                <a:solidFill>
                  <a:schemeClr val="bg1"/>
                </a:solidFill>
                <a:effectLst/>
                <a:latin typeface="Arial" panose="020B0604020202020204" pitchFamily="34" charset="0"/>
              </a:rPr>
              <a:t>thống</a:t>
            </a:r>
            <a:r>
              <a:rPr lang="en-US" sz="4800" b="1" i="0" u="none" strike="noStrike" dirty="0">
                <a:solidFill>
                  <a:schemeClr val="bg1"/>
                </a:solidFill>
                <a:effectLst/>
                <a:latin typeface="Arial" panose="020B0604020202020204" pitchFamily="34" charset="0"/>
              </a:rPr>
              <a:t> </a:t>
            </a:r>
            <a:r>
              <a:rPr lang="en-US" sz="4800" b="1" i="0" u="none" strike="noStrike" dirty="0" err="1">
                <a:solidFill>
                  <a:schemeClr val="bg1"/>
                </a:solidFill>
                <a:effectLst/>
                <a:latin typeface="Arial" panose="020B0604020202020204" pitchFamily="34" charset="0"/>
              </a:rPr>
              <a:t>kê</a:t>
            </a:r>
            <a:r>
              <a:rPr lang="en-US" sz="4800" b="1" i="0" u="none" strike="noStrike" dirty="0">
                <a:solidFill>
                  <a:schemeClr val="bg1"/>
                </a:solidFill>
                <a:effectLst/>
                <a:latin typeface="Arial" panose="020B0604020202020204" pitchFamily="34" charset="0"/>
              </a:rPr>
              <a:t> (SPC)</a:t>
            </a:r>
            <a:r>
              <a:rPr lang="en-US" sz="4800" b="0" i="0" u="none" strike="noStrike" dirty="0">
                <a:solidFill>
                  <a:schemeClr val="bg1"/>
                </a:solidFill>
                <a:effectLst/>
                <a:latin typeface="Arial" panose="020B0604020202020204" pitchFamily="34" charset="0"/>
              </a:rPr>
              <a:t> </a:t>
            </a:r>
            <a:r>
              <a:rPr lang="en-US" sz="4800" b="0" i="0" u="none" strike="noStrike" dirty="0" err="1">
                <a:solidFill>
                  <a:schemeClr val="bg1"/>
                </a:solidFill>
                <a:effectLst/>
                <a:latin typeface="Arial" panose="020B0604020202020204" pitchFamily="34" charset="0"/>
              </a:rPr>
              <a:t>và</a:t>
            </a:r>
            <a:r>
              <a:rPr lang="en-US" sz="4800" b="0" i="0" u="none" strike="noStrike" dirty="0">
                <a:solidFill>
                  <a:schemeClr val="bg1"/>
                </a:solidFill>
                <a:effectLst/>
                <a:latin typeface="Arial" panose="020B0604020202020204" pitchFamily="34" charset="0"/>
              </a:rPr>
              <a:t> </a:t>
            </a:r>
            <a:r>
              <a:rPr lang="en-US" sz="4800" b="0" i="0" u="none" strike="noStrike" dirty="0" err="1">
                <a:solidFill>
                  <a:schemeClr val="bg1"/>
                </a:solidFill>
                <a:effectLst/>
                <a:latin typeface="Arial" panose="020B0604020202020204" pitchFamily="34" charset="0"/>
              </a:rPr>
              <a:t>cách</a:t>
            </a:r>
            <a:r>
              <a:rPr lang="en-US" sz="4800" b="0" i="0" u="none" strike="noStrike" dirty="0">
                <a:solidFill>
                  <a:schemeClr val="bg1"/>
                </a:solidFill>
                <a:effectLst/>
                <a:latin typeface="Arial" panose="020B0604020202020204" pitchFamily="34" charset="0"/>
              </a:rPr>
              <a:t> </a:t>
            </a:r>
            <a:r>
              <a:rPr lang="en-US" sz="4800" b="0" i="0" u="none" strike="noStrike" dirty="0" err="1">
                <a:solidFill>
                  <a:schemeClr val="bg1"/>
                </a:solidFill>
                <a:effectLst/>
                <a:latin typeface="Arial" panose="020B0604020202020204" pitchFamily="34" charset="0"/>
              </a:rPr>
              <a:t>áp</a:t>
            </a:r>
            <a:r>
              <a:rPr lang="en-US" sz="4800" b="0" i="0" u="none" strike="noStrike" dirty="0">
                <a:solidFill>
                  <a:schemeClr val="bg1"/>
                </a:solidFill>
                <a:effectLst/>
                <a:latin typeface="Arial" panose="020B0604020202020204" pitchFamily="34" charset="0"/>
              </a:rPr>
              <a:t> </a:t>
            </a:r>
            <a:r>
              <a:rPr lang="en-US" sz="4800" b="0" i="0" u="none" strike="noStrike" dirty="0" err="1">
                <a:solidFill>
                  <a:schemeClr val="bg1"/>
                </a:solidFill>
                <a:effectLst/>
                <a:latin typeface="Arial" panose="020B0604020202020204" pitchFamily="34" charset="0"/>
              </a:rPr>
              <a:t>dụng</a:t>
            </a:r>
            <a:r>
              <a:rPr lang="en-US" sz="4800" b="0" i="0" u="none" strike="noStrike" dirty="0">
                <a:solidFill>
                  <a:schemeClr val="bg1"/>
                </a:solidFill>
                <a:effectLst/>
                <a:latin typeface="Arial" panose="020B0604020202020204" pitchFamily="34" charset="0"/>
              </a:rPr>
              <a:t>:</a:t>
            </a:r>
            <a:endParaRPr lang="en-US" sz="4800" dirty="0">
              <a:solidFill>
                <a:schemeClr val="bg1"/>
              </a:solidFill>
              <a:latin typeface="Asap"/>
              <a:ea typeface="Asap"/>
              <a:cs typeface="Asap"/>
              <a:sym typeface="Asap"/>
            </a:endParaRPr>
          </a:p>
        </p:txBody>
      </p:sp>
      <p:sp>
        <p:nvSpPr>
          <p:cNvPr id="5" name="Freeform 5"/>
          <p:cNvSpPr/>
          <p:nvPr/>
        </p:nvSpPr>
        <p:spPr>
          <a:xfrm rot="6272769">
            <a:off x="3789676" y="-6005800"/>
            <a:ext cx="6996349" cy="8370428"/>
          </a:xfrm>
          <a:custGeom>
            <a:avLst/>
            <a:gdLst/>
            <a:ahLst/>
            <a:cxnLst/>
            <a:rect l="l" t="t" r="r" b="b"/>
            <a:pathLst>
              <a:path w="6996349" h="8370428">
                <a:moveTo>
                  <a:pt x="0" y="0"/>
                </a:moveTo>
                <a:lnTo>
                  <a:pt x="6996349" y="0"/>
                </a:lnTo>
                <a:lnTo>
                  <a:pt x="6996349" y="8370428"/>
                </a:lnTo>
                <a:lnTo>
                  <a:pt x="0" y="8370428"/>
                </a:lnTo>
                <a:lnTo>
                  <a:pt x="0" y="0"/>
                </a:lnTo>
                <a:close/>
              </a:path>
            </a:pathLst>
          </a:custGeom>
          <a:blipFill>
            <a:blip r:embed="rId4">
              <a:extLst>
                <a:ext uri="{96DAC541-7B7A-43D3-8B79-37D633B846F1}">
                  <asvg:svgBlip xmlns:asvg="http://schemas.microsoft.com/office/drawing/2016/SVG/main" r:embed="rId5"/>
                </a:ext>
              </a:extLst>
            </a:blip>
            <a:stretch>
              <a:fillRect t="-90576" r="-102960"/>
            </a:stretch>
          </a:blipFill>
        </p:spPr>
        <p:txBody>
          <a:bodyPr/>
          <a:lstStyle/>
          <a:p>
            <a:endParaRPr lang="en-US" sz="3600">
              <a:solidFill>
                <a:schemeClr val="bg1"/>
              </a:solidFill>
            </a:endParaRPr>
          </a:p>
        </p:txBody>
      </p:sp>
      <p:sp>
        <p:nvSpPr>
          <p:cNvPr id="6" name="TextBox 6"/>
          <p:cNvSpPr txBox="1"/>
          <p:nvPr/>
        </p:nvSpPr>
        <p:spPr>
          <a:xfrm>
            <a:off x="1147914" y="3156659"/>
            <a:ext cx="14346691" cy="2185214"/>
          </a:xfrm>
          <a:prstGeom prst="rect">
            <a:avLst/>
          </a:prstGeom>
        </p:spPr>
        <p:txBody>
          <a:bodyPr lIns="0" tIns="0" rIns="0" bIns="0" rtlCol="0" anchor="t">
            <a:spAutoFit/>
          </a:bodyPr>
          <a:lstStyle/>
          <a:p>
            <a:pPr rtl="0">
              <a:spcBef>
                <a:spcPts val="1200"/>
              </a:spcBef>
              <a:spcAft>
                <a:spcPts val="1200"/>
              </a:spcAft>
            </a:pPr>
            <a:r>
              <a:rPr lang="vi-VN" sz="2400" b="1" i="0" u="none" strike="noStrike" dirty="0">
                <a:solidFill>
                  <a:schemeClr val="bg1"/>
                </a:solidFill>
                <a:effectLst/>
                <a:latin typeface="Arial" panose="020B0604020202020204" pitchFamily="34" charset="0"/>
              </a:rPr>
              <a:t>Kiểm soát quy trình thống kê:</a:t>
            </a:r>
            <a:r>
              <a:rPr lang="vi-VN" sz="2400" b="0" i="0" u="none" strike="noStrike" dirty="0">
                <a:solidFill>
                  <a:schemeClr val="bg1"/>
                </a:solidFill>
                <a:effectLst/>
                <a:latin typeface="Arial" panose="020B0604020202020204" pitchFamily="34" charset="0"/>
              </a:rPr>
              <a:t> Quy trình được xem là "kiểm soát bằng thống kê" khi biến động chỉ do nguyên nhân tự nhiên. SPC giúp duy trì quy trình trong trạng thái này.</a:t>
            </a:r>
            <a:endParaRPr lang="vi-VN" sz="3600" b="0" dirty="0">
              <a:solidFill>
                <a:schemeClr val="bg1"/>
              </a:solidFill>
              <a:effectLst/>
            </a:endParaRPr>
          </a:p>
          <a:p>
            <a:br>
              <a:rPr lang="vi-VN" sz="3600" dirty="0">
                <a:solidFill>
                  <a:schemeClr val="bg1"/>
                </a:solidFill>
              </a:rPr>
            </a:br>
            <a:endParaRPr lang="en-US" sz="4800" dirty="0">
              <a:solidFill>
                <a:schemeClr val="bg1"/>
              </a:solidFill>
              <a:latin typeface="Asap"/>
              <a:ea typeface="Asap"/>
              <a:cs typeface="Asap"/>
              <a:sym typeface="Asap"/>
            </a:endParaRPr>
          </a:p>
        </p:txBody>
      </p:sp>
      <p:sp>
        <p:nvSpPr>
          <p:cNvPr id="7" name="TextBox 7"/>
          <p:cNvSpPr txBox="1"/>
          <p:nvPr/>
        </p:nvSpPr>
        <p:spPr>
          <a:xfrm>
            <a:off x="1147914" y="4249266"/>
            <a:ext cx="14346691" cy="3508653"/>
          </a:xfrm>
          <a:prstGeom prst="rect">
            <a:avLst/>
          </a:prstGeom>
        </p:spPr>
        <p:txBody>
          <a:bodyPr lIns="0" tIns="0" rIns="0" bIns="0" rtlCol="0" anchor="t">
            <a:spAutoFit/>
          </a:bodyPr>
          <a:lstStyle/>
          <a:p>
            <a:pPr rtl="0">
              <a:spcBef>
                <a:spcPts val="1200"/>
              </a:spcBef>
              <a:spcAft>
                <a:spcPts val="1200"/>
              </a:spcAft>
            </a:pPr>
            <a:r>
              <a:rPr lang="en-US" sz="2400" b="1" i="0" u="none" strike="noStrike" dirty="0" err="1">
                <a:solidFill>
                  <a:schemeClr val="bg1"/>
                </a:solidFill>
                <a:effectLst/>
                <a:latin typeface="Arial" panose="020B0604020202020204" pitchFamily="34" charset="0"/>
              </a:rPr>
              <a:t>Biểu</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đồ</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kiểm</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soát</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là</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một</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công</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cụ</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để</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áp</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dụng</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cho</a:t>
            </a:r>
            <a:r>
              <a:rPr lang="en-US" sz="2400" b="1" i="0" u="none" strike="noStrike" dirty="0">
                <a:solidFill>
                  <a:schemeClr val="bg1"/>
                </a:solidFill>
                <a:effectLst/>
                <a:latin typeface="Arial" panose="020B0604020202020204" pitchFamily="34" charset="0"/>
              </a:rPr>
              <a:t> SPC):</a:t>
            </a:r>
            <a:endParaRPr lang="en-US" sz="3600" b="0" dirty="0">
              <a:solidFill>
                <a:schemeClr val="bg1"/>
              </a:solidFill>
              <a:effectLst/>
            </a:endParaRPr>
          </a:p>
          <a:p>
            <a:pPr rtl="0" fontAlgn="base">
              <a:spcBef>
                <a:spcPts val="1200"/>
              </a:spcBef>
              <a:spcAft>
                <a:spcPts val="0"/>
              </a:spcAft>
              <a:buFont typeface="Arial" panose="020B0604020202020204" pitchFamily="34" charset="0"/>
              <a:buChar char="•"/>
            </a:pPr>
            <a:r>
              <a:rPr lang="vi-VN" sz="2400" b="1" i="0" u="none" strike="noStrike" dirty="0">
                <a:solidFill>
                  <a:schemeClr val="bg1"/>
                </a:solidFill>
                <a:effectLst/>
                <a:latin typeface="Arial" panose="020B0604020202020204" pitchFamily="34" charset="0"/>
              </a:rPr>
              <a:t>X-bar chart:</a:t>
            </a:r>
            <a:r>
              <a:rPr lang="vi-VN" sz="2400" b="0" i="0" u="none" strike="noStrike" dirty="0">
                <a:solidFill>
                  <a:schemeClr val="bg1"/>
                </a:solidFill>
                <a:effectLst/>
                <a:latin typeface="Arial" panose="020B0604020202020204" pitchFamily="34" charset="0"/>
              </a:rPr>
              <a:t> Vẽ giá trị trung bình của các nhóm nhỏ, với giới hạn trên (UCL) và dưới (LCL) để xác định biến đổi đặc biệt.</a:t>
            </a:r>
          </a:p>
          <a:p>
            <a:pPr rtl="0" fontAlgn="base">
              <a:spcBef>
                <a:spcPts val="0"/>
              </a:spcBef>
              <a:spcAft>
                <a:spcPts val="0"/>
              </a:spcAft>
              <a:buFont typeface="Arial" panose="020B0604020202020204" pitchFamily="34" charset="0"/>
              <a:buChar char="•"/>
            </a:pPr>
            <a:r>
              <a:rPr lang="vi-VN" sz="2400" b="1" i="0" u="none" strike="noStrike" dirty="0">
                <a:solidFill>
                  <a:schemeClr val="bg1"/>
                </a:solidFill>
                <a:effectLst/>
                <a:latin typeface="Arial" panose="020B0604020202020204" pitchFamily="34" charset="0"/>
              </a:rPr>
              <a:t>R-chart:</a:t>
            </a:r>
            <a:r>
              <a:rPr lang="vi-VN" sz="2400" b="0" i="0" u="none" strike="noStrike" dirty="0">
                <a:solidFill>
                  <a:schemeClr val="bg1"/>
                </a:solidFill>
                <a:effectLst/>
                <a:latin typeface="Arial" panose="020B0604020202020204" pitchFamily="34" charset="0"/>
              </a:rPr>
              <a:t> Vẽ phạm vi của các phân nhóm để giám sát biến động.</a:t>
            </a:r>
          </a:p>
          <a:p>
            <a:pPr rtl="0" fontAlgn="base">
              <a:spcBef>
                <a:spcPts val="0"/>
              </a:spcBef>
              <a:spcAft>
                <a:spcPts val="1200"/>
              </a:spcAft>
              <a:buFont typeface="Arial" panose="020B0604020202020204" pitchFamily="34" charset="0"/>
              <a:buChar char="•"/>
            </a:pPr>
            <a:r>
              <a:rPr lang="vi-VN" sz="2400" b="1" i="0" u="none" strike="noStrike" dirty="0">
                <a:solidFill>
                  <a:schemeClr val="bg1"/>
                </a:solidFill>
                <a:effectLst/>
                <a:latin typeface="Arial" panose="020B0604020202020204" pitchFamily="34" charset="0"/>
              </a:rPr>
              <a:t>Giới hạn kiểm soát và đặc tả:</a:t>
            </a:r>
            <a:r>
              <a:rPr lang="vi-VN" sz="2400" b="0" i="0" u="none" strike="noStrike" dirty="0">
                <a:solidFill>
                  <a:schemeClr val="bg1"/>
                </a:solidFill>
                <a:effectLst/>
                <a:latin typeface="Arial" panose="020B0604020202020204" pitchFamily="34" charset="0"/>
              </a:rPr>
              <a:t> Giới hạn kiểm soát từ dữ liệu thực tế, còn giới hạn đặc tả dựa trên yêu cầu. Quy trình phải duy trì giới hạn kiểm soát trong giới hạn đặc tả để đảm bảo chất lượng.</a:t>
            </a:r>
          </a:p>
          <a:p>
            <a:endParaRPr lang="en-US" sz="4800" dirty="0">
              <a:solidFill>
                <a:schemeClr val="bg1"/>
              </a:solidFill>
              <a:latin typeface="Asap"/>
              <a:ea typeface="Asap"/>
              <a:cs typeface="Asap"/>
              <a:sym typeface="Asap"/>
            </a:endParaRPr>
          </a:p>
        </p:txBody>
      </p:sp>
      <p:sp>
        <p:nvSpPr>
          <p:cNvPr id="3" name="TextBox 6">
            <a:extLst>
              <a:ext uri="{FF2B5EF4-FFF2-40B4-BE49-F238E27FC236}">
                <a16:creationId xmlns:a16="http://schemas.microsoft.com/office/drawing/2014/main" id="{52BBDA43-E524-F346-5884-DDB36E3BE746}"/>
              </a:ext>
            </a:extLst>
          </p:cNvPr>
          <p:cNvSpPr txBox="1"/>
          <p:nvPr/>
        </p:nvSpPr>
        <p:spPr>
          <a:xfrm>
            <a:off x="1147914" y="7277100"/>
            <a:ext cx="14346691" cy="4154984"/>
          </a:xfrm>
          <a:prstGeom prst="rect">
            <a:avLst/>
          </a:prstGeom>
        </p:spPr>
        <p:txBody>
          <a:bodyPr lIns="0" tIns="0" rIns="0" bIns="0" rtlCol="0" anchor="t">
            <a:spAutoFit/>
          </a:bodyPr>
          <a:lstStyle/>
          <a:p>
            <a:pPr>
              <a:spcBef>
                <a:spcPts val="1200"/>
              </a:spcBef>
              <a:spcAft>
                <a:spcPts val="1200"/>
              </a:spcAft>
            </a:pPr>
            <a:r>
              <a:rPr lang="vi-VN" sz="2400" b="1" i="0" u="none" strike="noStrike" dirty="0">
                <a:solidFill>
                  <a:schemeClr val="bg1"/>
                </a:solidFill>
                <a:effectLst/>
                <a:latin typeface="Arial" panose="020B0604020202020204" pitchFamily="34" charset="0"/>
              </a:rPr>
              <a:t>SPC </a:t>
            </a:r>
            <a:r>
              <a:rPr lang="vi-VN" sz="2400" b="0" i="0" u="none" strike="noStrike" dirty="0">
                <a:solidFill>
                  <a:schemeClr val="bg1"/>
                </a:solidFill>
                <a:effectLst/>
                <a:latin typeface="Arial" panose="020B0604020202020204" pitchFamily="34" charset="0"/>
              </a:rPr>
              <a:t>dõi. Biến động lớn đòi hỏi phải sử dụng dữ liệu quá khứ và phán đoán để thiết lập giới hạn kiể</a:t>
            </a:r>
            <a:r>
              <a:rPr lang="vi-VN" sz="2400" b="1" dirty="0">
                <a:solidFill>
                  <a:schemeClr val="bg1"/>
                </a:solidFill>
              </a:rPr>
              <a:t>trong phát triển phần mềm:</a:t>
            </a:r>
            <a:r>
              <a:rPr lang="vi-VN" sz="2400" dirty="0">
                <a:solidFill>
                  <a:schemeClr val="bg1"/>
                </a:solidFill>
              </a:rPr>
              <a:t> Do quy trình phần mềm khó chia nhỏ, </a:t>
            </a:r>
            <a:r>
              <a:rPr lang="vi-VN" sz="2400" b="1" dirty="0">
                <a:solidFill>
                  <a:schemeClr val="bg1"/>
                </a:solidFill>
              </a:rPr>
              <a:t>XMR-chart</a:t>
            </a:r>
            <a:r>
              <a:rPr lang="vi-VN" sz="2400" dirty="0">
                <a:solidFill>
                  <a:schemeClr val="bg1"/>
                </a:solidFill>
              </a:rPr>
              <a:t> thường được sử dụng để theo m </a:t>
            </a:r>
            <a:r>
              <a:rPr lang="vi-VN" sz="2400" b="0" i="0" u="none" strike="noStrike" dirty="0">
                <a:solidFill>
                  <a:schemeClr val="bg1"/>
                </a:solidFill>
                <a:effectLst/>
                <a:latin typeface="Arial" panose="020B0604020202020204" pitchFamily="34" charset="0"/>
              </a:rPr>
              <a:t>soát.</a:t>
            </a:r>
            <a:endParaRPr lang="en-US" sz="2400" b="0" i="0" u="none" strike="noStrike" dirty="0">
              <a:solidFill>
                <a:schemeClr val="bg1"/>
              </a:solidFill>
              <a:effectLst/>
              <a:latin typeface="Arial" panose="020B0604020202020204" pitchFamily="34" charset="0"/>
            </a:endParaRPr>
          </a:p>
          <a:p>
            <a:pPr rtl="0">
              <a:spcBef>
                <a:spcPts val="1200"/>
              </a:spcBef>
              <a:spcAft>
                <a:spcPts val="1200"/>
              </a:spcAft>
            </a:pPr>
            <a:r>
              <a:rPr lang="en-US" sz="2400" b="1" i="0" u="none" strike="noStrike" dirty="0" err="1">
                <a:solidFill>
                  <a:schemeClr val="bg1"/>
                </a:solidFill>
                <a:effectLst/>
                <a:latin typeface="Arial" panose="020B0604020202020204" pitchFamily="34" charset="0"/>
              </a:rPr>
              <a:t>Hành</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động</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khi</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phát</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hiện</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biến</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đổi</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đặc</a:t>
            </a:r>
            <a:r>
              <a:rPr lang="en-US" sz="2400" b="1" i="0" u="none" strike="noStrike" dirty="0">
                <a:solidFill>
                  <a:schemeClr val="bg1"/>
                </a:solidFill>
                <a:effectLst/>
                <a:latin typeface="Arial" panose="020B0604020202020204" pitchFamily="34" charset="0"/>
              </a:rPr>
              <a:t> </a:t>
            </a:r>
            <a:r>
              <a:rPr lang="en-US" sz="2400" b="1" i="0" u="none" strike="noStrike" dirty="0" err="1">
                <a:solidFill>
                  <a:schemeClr val="bg1"/>
                </a:solidFill>
                <a:effectLst/>
                <a:latin typeface="Arial" panose="020B0604020202020204" pitchFamily="34" charset="0"/>
              </a:rPr>
              <a:t>biệt</a:t>
            </a:r>
            <a:r>
              <a:rPr lang="en-US" sz="2400" b="1" i="0" u="none" strike="noStrike" dirty="0">
                <a:solidFill>
                  <a:schemeClr val="bg1"/>
                </a:solidFill>
                <a:effectLst/>
                <a:latin typeface="Arial" panose="020B0604020202020204" pitchFamily="34" charset="0"/>
              </a:rPr>
              <a:t>:</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Có</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thể</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làm</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lại</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sản</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phẩm</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hoặc</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phân</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tích</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nguyên</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nhân</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và</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ngăn</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chặn</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tái</a:t>
            </a:r>
            <a:r>
              <a:rPr lang="en-US" sz="2400" b="0" i="0" u="none" strike="noStrike" dirty="0">
                <a:solidFill>
                  <a:schemeClr val="bg1"/>
                </a:solidFill>
                <a:effectLst/>
                <a:latin typeface="Arial" panose="020B0604020202020204" pitchFamily="34" charset="0"/>
              </a:rPr>
              <a:t> </a:t>
            </a:r>
            <a:r>
              <a:rPr lang="en-US" sz="2400" b="0" i="0" u="none" strike="noStrike" dirty="0" err="1">
                <a:solidFill>
                  <a:schemeClr val="bg1"/>
                </a:solidFill>
                <a:effectLst/>
                <a:latin typeface="Arial" panose="020B0604020202020204" pitchFamily="34" charset="0"/>
              </a:rPr>
              <a:t>diễn</a:t>
            </a:r>
            <a:r>
              <a:rPr lang="en-US" sz="2400" b="0" i="0" u="none" strike="noStrike" dirty="0">
                <a:solidFill>
                  <a:schemeClr val="bg1"/>
                </a:solidFill>
                <a:effectLst/>
                <a:latin typeface="Arial" panose="020B0604020202020204" pitchFamily="34" charset="0"/>
              </a:rPr>
              <a:t>.</a:t>
            </a:r>
            <a:endParaRPr lang="en-US" sz="2400" b="0" dirty="0">
              <a:solidFill>
                <a:schemeClr val="bg1"/>
              </a:solidFill>
              <a:effectLst/>
            </a:endParaRPr>
          </a:p>
          <a:p>
            <a:br>
              <a:rPr lang="en-US" sz="2400" dirty="0">
                <a:solidFill>
                  <a:schemeClr val="bg1"/>
                </a:solidFill>
              </a:rPr>
            </a:br>
            <a:endParaRPr lang="vi-VN" sz="2400" b="0" dirty="0">
              <a:solidFill>
                <a:schemeClr val="bg1"/>
              </a:solidFill>
              <a:effectLst/>
            </a:endParaRPr>
          </a:p>
          <a:p>
            <a:br>
              <a:rPr lang="vi-VN" sz="2400" dirty="0">
                <a:solidFill>
                  <a:schemeClr val="bg1"/>
                </a:solidFill>
              </a:rPr>
            </a:br>
            <a:endParaRPr lang="en-US" sz="4800" dirty="0">
              <a:solidFill>
                <a:schemeClr val="bg1"/>
              </a:solidFill>
              <a:latin typeface="Asap"/>
              <a:ea typeface="Asap"/>
              <a:cs typeface="Asap"/>
              <a:sym typeface="Asap"/>
            </a:endParaRPr>
          </a:p>
        </p:txBody>
      </p:sp>
    </p:spTree>
    <p:extLst>
      <p:ext uri="{BB962C8B-B14F-4D97-AF65-F5344CB8AC3E}">
        <p14:creationId xmlns:p14="http://schemas.microsoft.com/office/powerpoint/2010/main" val="926872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990" y="-49791"/>
            <a:ext cx="18487442" cy="10386581"/>
          </a:xfrm>
          <a:custGeom>
            <a:avLst/>
            <a:gdLst/>
            <a:ahLst/>
            <a:cxnLst/>
            <a:rect l="l" t="t" r="r" b="b"/>
            <a:pathLst>
              <a:path w="18487442" h="10386581">
                <a:moveTo>
                  <a:pt x="0" y="0"/>
                </a:moveTo>
                <a:lnTo>
                  <a:pt x="18487442" y="0"/>
                </a:lnTo>
                <a:lnTo>
                  <a:pt x="18487442" y="10386580"/>
                </a:lnTo>
                <a:lnTo>
                  <a:pt x="0" y="103865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2000" dirty="0">
              <a:solidFill>
                <a:schemeClr val="bg1"/>
              </a:solidFill>
            </a:endParaRPr>
          </a:p>
        </p:txBody>
      </p:sp>
      <p:sp>
        <p:nvSpPr>
          <p:cNvPr id="3" name="Freeform 3"/>
          <p:cNvSpPr/>
          <p:nvPr/>
        </p:nvSpPr>
        <p:spPr>
          <a:xfrm rot="-5400000">
            <a:off x="12658938" y="-5956335"/>
            <a:ext cx="7216809" cy="11587703"/>
          </a:xfrm>
          <a:custGeom>
            <a:avLst/>
            <a:gdLst/>
            <a:ahLst/>
            <a:cxnLst/>
            <a:rect l="l" t="t" r="r" b="b"/>
            <a:pathLst>
              <a:path w="7216809" h="11587703">
                <a:moveTo>
                  <a:pt x="0" y="0"/>
                </a:moveTo>
                <a:lnTo>
                  <a:pt x="7216808" y="0"/>
                </a:lnTo>
                <a:lnTo>
                  <a:pt x="7216808" y="11587704"/>
                </a:lnTo>
                <a:lnTo>
                  <a:pt x="0" y="115877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000">
              <a:solidFill>
                <a:schemeClr val="bg1"/>
              </a:solidFill>
            </a:endParaRPr>
          </a:p>
        </p:txBody>
      </p:sp>
      <p:sp>
        <p:nvSpPr>
          <p:cNvPr id="4" name="TextBox 4"/>
          <p:cNvSpPr txBox="1"/>
          <p:nvPr/>
        </p:nvSpPr>
        <p:spPr>
          <a:xfrm>
            <a:off x="325353" y="4484052"/>
            <a:ext cx="7924799" cy="1231106"/>
          </a:xfrm>
          <a:prstGeom prst="rect">
            <a:avLst/>
          </a:prstGeom>
        </p:spPr>
        <p:txBody>
          <a:bodyPr wrap="square" lIns="0" tIns="0" rIns="0" bIns="0" rtlCol="0" anchor="t">
            <a:spAutoFit/>
          </a:bodyPr>
          <a:lstStyle/>
          <a:p>
            <a:pPr marL="457200" algn="just" rtl="0" fontAlgn="base">
              <a:spcBef>
                <a:spcPts val="1200"/>
              </a:spcBef>
              <a:spcAft>
                <a:spcPts val="0"/>
              </a:spcAft>
              <a:buFont typeface="Arial" panose="020B0604020202020204" pitchFamily="34" charset="0"/>
              <a:buChar char="•"/>
            </a:pPr>
            <a:r>
              <a:rPr lang="vi-VN" sz="2000" b="0" i="0" u="none" strike="noStrike" dirty="0">
                <a:solidFill>
                  <a:schemeClr val="bg1"/>
                </a:solidFill>
                <a:effectLst/>
                <a:latin typeface="Arial" panose="020B0604020202020204" pitchFamily="34" charset="0"/>
              </a:rPr>
              <a:t>Nhân viên ghi nhận công việc hàng tuần qua WAR, lưu trữ trong cơ sở dữ liệu tập trung và gửi cho giám sát phê duyệt.</a:t>
            </a:r>
          </a:p>
          <a:p>
            <a:pPr marL="457200" algn="just" rtl="0" fontAlgn="base">
              <a:spcBef>
                <a:spcPts val="0"/>
              </a:spcBef>
              <a:spcAft>
                <a:spcPts val="1200"/>
              </a:spcAft>
              <a:buFont typeface="Arial" panose="020B0604020202020204" pitchFamily="34" charset="0"/>
              <a:buChar char="•"/>
            </a:pPr>
            <a:r>
              <a:rPr lang="vi-VN" sz="2000" b="0" i="0" u="none" strike="noStrike" dirty="0">
                <a:solidFill>
                  <a:schemeClr val="bg1"/>
                </a:solidFill>
                <a:effectLst/>
                <a:latin typeface="Arial" panose="020B0604020202020204" pitchFamily="34" charset="0"/>
              </a:rPr>
              <a:t>Sau khi phê duyệt, WAR không thể thay đổi. Mỗi nhân viên đều phải nộp WAR, bao gồm cả CEO.</a:t>
            </a:r>
          </a:p>
        </p:txBody>
      </p:sp>
      <p:sp>
        <p:nvSpPr>
          <p:cNvPr id="5" name="TextBox 5"/>
          <p:cNvSpPr txBox="1"/>
          <p:nvPr/>
        </p:nvSpPr>
        <p:spPr>
          <a:xfrm>
            <a:off x="10134600" y="4442925"/>
            <a:ext cx="7924799" cy="1231106"/>
          </a:xfrm>
          <a:prstGeom prst="rect">
            <a:avLst/>
          </a:prstGeom>
        </p:spPr>
        <p:txBody>
          <a:bodyPr wrap="square" lIns="0" tIns="0" rIns="0" bIns="0" rtlCol="0" anchor="t">
            <a:spAutoFit/>
          </a:bodyPr>
          <a:lstStyle/>
          <a:p>
            <a:pPr marL="457200" algn="just" rtl="0" fontAlgn="base">
              <a:spcBef>
                <a:spcPts val="1200"/>
              </a:spcBef>
              <a:spcAft>
                <a:spcPts val="0"/>
              </a:spcAft>
              <a:buFont typeface="Arial" panose="020B0604020202020204" pitchFamily="34" charset="0"/>
              <a:buChar char="•"/>
            </a:pPr>
            <a:r>
              <a:rPr lang="vi-VN" sz="2000" b="0" i="0" u="none" strike="noStrike" dirty="0">
                <a:solidFill>
                  <a:schemeClr val="bg1"/>
                </a:solidFill>
                <a:effectLst/>
                <a:latin typeface="Arial" panose="020B0604020202020204" pitchFamily="34" charset="0"/>
              </a:rPr>
              <a:t>WAR bao gồm các mã chương trình, mã mô-đun, mã hoạt động, mô tả hoạt động và giờ làm việc từ Thứ Hai đến Chủ Nhật.</a:t>
            </a:r>
          </a:p>
          <a:p>
            <a:pPr marL="457200" algn="just" rtl="0" fontAlgn="base">
              <a:spcBef>
                <a:spcPts val="0"/>
              </a:spcBef>
              <a:spcAft>
                <a:spcPts val="1200"/>
              </a:spcAft>
              <a:buFont typeface="Arial" panose="020B0604020202020204" pitchFamily="34" charset="0"/>
              <a:buChar char="•"/>
            </a:pPr>
            <a:r>
              <a:rPr lang="vi-VN" sz="2000" b="0" i="0" u="none" strike="noStrike" dirty="0">
                <a:solidFill>
                  <a:schemeClr val="bg1"/>
                </a:solidFill>
                <a:effectLst/>
                <a:latin typeface="Arial" panose="020B0604020202020204" pitchFamily="34" charset="0"/>
              </a:rPr>
              <a:t>Các mã hoạt động chuẩn hóa giúp theo dõi nỗ lực, tính toán chi phí chất lượng và phân tích dữ liệu theo giai đoạn hoặc đơn vị.</a:t>
            </a:r>
          </a:p>
        </p:txBody>
      </p:sp>
      <p:grpSp>
        <p:nvGrpSpPr>
          <p:cNvPr id="6" name="Group 6"/>
          <p:cNvGrpSpPr/>
          <p:nvPr/>
        </p:nvGrpSpPr>
        <p:grpSpPr>
          <a:xfrm>
            <a:off x="-1600200" y="570652"/>
            <a:ext cx="18745200" cy="2065684"/>
            <a:chOff x="-3505200" y="-2260805"/>
            <a:chExt cx="24993600" cy="2754245"/>
          </a:xfrm>
        </p:grpSpPr>
        <p:sp>
          <p:nvSpPr>
            <p:cNvPr id="7" name="TextBox 7"/>
            <p:cNvSpPr txBox="1"/>
            <p:nvPr/>
          </p:nvSpPr>
          <p:spPr>
            <a:xfrm>
              <a:off x="-3505200" y="-2260805"/>
              <a:ext cx="21640800" cy="1532472"/>
            </a:xfrm>
            <a:prstGeom prst="rect">
              <a:avLst/>
            </a:prstGeom>
          </p:spPr>
          <p:txBody>
            <a:bodyPr lIns="0" tIns="0" rIns="0" bIns="0" rtlCol="0" anchor="t">
              <a:spAutoFit/>
            </a:bodyPr>
            <a:lstStyle/>
            <a:p>
              <a:pPr algn="ctr">
                <a:lnSpc>
                  <a:spcPts val="10199"/>
                </a:lnSpc>
              </a:pPr>
              <a:r>
                <a:rPr lang="en-US" sz="5400" b="1" i="0" dirty="0">
                  <a:solidFill>
                    <a:schemeClr val="bg1"/>
                  </a:solidFill>
                  <a:effectLst/>
                  <a:latin typeface="Arial" panose="020B0604020202020204" pitchFamily="34" charset="0"/>
                </a:rPr>
                <a:t>2.</a:t>
              </a:r>
              <a:r>
                <a:rPr lang="en-US" sz="5400" b="0" i="0" strike="noStrike" dirty="0">
                  <a:solidFill>
                    <a:schemeClr val="bg1"/>
                  </a:solidFill>
                  <a:effectLst/>
                  <a:latin typeface="Arial" panose="020B0604020202020204" pitchFamily="34" charset="0"/>
                </a:rPr>
                <a:t> CÁC PHÉP ĐO (MEASUREMENTS)</a:t>
              </a:r>
              <a:endParaRPr lang="en-US" sz="34400" b="1" dirty="0">
                <a:solidFill>
                  <a:schemeClr val="bg1"/>
                </a:solidFill>
                <a:latin typeface="Cabin Medium"/>
                <a:ea typeface="Cabin Medium"/>
                <a:cs typeface="Cabin Medium"/>
                <a:sym typeface="Cabin Medium"/>
              </a:endParaRPr>
            </a:p>
          </p:txBody>
        </p:sp>
        <p:sp>
          <p:nvSpPr>
            <p:cNvPr id="8" name="TextBox 8"/>
            <p:cNvSpPr txBox="1"/>
            <p:nvPr/>
          </p:nvSpPr>
          <p:spPr>
            <a:xfrm>
              <a:off x="-152400" y="-245224"/>
              <a:ext cx="21640800" cy="738664"/>
            </a:xfrm>
            <a:prstGeom prst="rect">
              <a:avLst/>
            </a:prstGeom>
          </p:spPr>
          <p:txBody>
            <a:bodyPr lIns="0" tIns="0" rIns="0" bIns="0" rtlCol="0" anchor="t">
              <a:spAutoFit/>
            </a:bodyPr>
            <a:lstStyle/>
            <a:p>
              <a:pPr rtl="0">
                <a:spcBef>
                  <a:spcPts val="1200"/>
                </a:spcBef>
                <a:spcAft>
                  <a:spcPts val="1200"/>
                </a:spcAft>
              </a:pPr>
              <a:r>
                <a:rPr lang="en-US" sz="3600" b="1" i="0" dirty="0">
                  <a:solidFill>
                    <a:schemeClr val="bg1"/>
                  </a:solidFill>
                  <a:effectLst/>
                  <a:latin typeface="Arial" panose="020B0604020202020204" pitchFamily="34" charset="0"/>
                </a:rPr>
                <a:t>2.1</a:t>
              </a:r>
              <a:r>
                <a:rPr lang="en-US" sz="3600" b="0" i="0" strike="noStrike" dirty="0">
                  <a:solidFill>
                    <a:schemeClr val="bg1"/>
                  </a:solidFill>
                  <a:effectLst/>
                  <a:latin typeface="Arial" panose="020B0604020202020204" pitchFamily="34" charset="0"/>
                </a:rPr>
                <a:t> Thu </a:t>
              </a:r>
              <a:r>
                <a:rPr lang="en-US" sz="3600" b="0" i="0" strike="noStrike" dirty="0" err="1">
                  <a:solidFill>
                    <a:schemeClr val="bg1"/>
                  </a:solidFill>
                  <a:effectLst/>
                  <a:latin typeface="Arial" panose="020B0604020202020204" pitchFamily="34" charset="0"/>
                </a:rPr>
                <a:t>thập</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dữ</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liệu</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về</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nỗ</a:t>
              </a:r>
              <a:r>
                <a:rPr lang="en-US" sz="3600" b="0" i="0" strike="noStrike" dirty="0">
                  <a:solidFill>
                    <a:schemeClr val="bg1"/>
                  </a:solidFill>
                  <a:effectLst/>
                  <a:latin typeface="Arial" panose="020B0604020202020204" pitchFamily="34" charset="0"/>
                </a:rPr>
                <a:t> </a:t>
              </a:r>
              <a:r>
                <a:rPr lang="en-US" sz="3600" b="0" i="0" strike="noStrike" dirty="0" err="1">
                  <a:solidFill>
                    <a:schemeClr val="bg1"/>
                  </a:solidFill>
                  <a:effectLst/>
                  <a:latin typeface="Arial" panose="020B0604020202020204" pitchFamily="34" charset="0"/>
                </a:rPr>
                <a:t>lực</a:t>
              </a:r>
              <a:r>
                <a:rPr lang="en-US" sz="3600" b="0" i="0" strike="noStrike" dirty="0">
                  <a:solidFill>
                    <a:schemeClr val="bg1"/>
                  </a:solidFill>
                  <a:effectLst/>
                  <a:latin typeface="Arial" panose="020B0604020202020204" pitchFamily="34" charset="0"/>
                </a:rPr>
                <a:t> (Collecting Effort Data)</a:t>
              </a:r>
              <a:endParaRPr lang="en-US" sz="4400" b="0" dirty="0">
                <a:solidFill>
                  <a:schemeClr val="bg1"/>
                </a:solidFill>
                <a:effectLst/>
              </a:endParaRPr>
            </a:p>
          </p:txBody>
        </p:sp>
      </p:grpSp>
      <p:sp>
        <p:nvSpPr>
          <p:cNvPr id="9" name="Freeform 9"/>
          <p:cNvSpPr/>
          <p:nvPr/>
        </p:nvSpPr>
        <p:spPr>
          <a:xfrm rot="7577958">
            <a:off x="-120633" y="6304957"/>
            <a:ext cx="8816772" cy="14156692"/>
          </a:xfrm>
          <a:custGeom>
            <a:avLst/>
            <a:gdLst/>
            <a:ahLst/>
            <a:cxnLst/>
            <a:rect l="l" t="t" r="r" b="b"/>
            <a:pathLst>
              <a:path w="8816772" h="14156692">
                <a:moveTo>
                  <a:pt x="0" y="0"/>
                </a:moveTo>
                <a:lnTo>
                  <a:pt x="8816772" y="0"/>
                </a:lnTo>
                <a:lnTo>
                  <a:pt x="8816772" y="14156692"/>
                </a:lnTo>
                <a:lnTo>
                  <a:pt x="0" y="14156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000">
              <a:solidFill>
                <a:schemeClr val="bg1"/>
              </a:solidFill>
            </a:endParaRPr>
          </a:p>
        </p:txBody>
      </p:sp>
      <p:grpSp>
        <p:nvGrpSpPr>
          <p:cNvPr id="11" name="Group 11"/>
          <p:cNvGrpSpPr/>
          <p:nvPr/>
        </p:nvGrpSpPr>
        <p:grpSpPr>
          <a:xfrm>
            <a:off x="712727" y="3241734"/>
            <a:ext cx="6486682" cy="992993"/>
            <a:chOff x="0" y="0"/>
            <a:chExt cx="8648909" cy="1323991"/>
          </a:xfrm>
        </p:grpSpPr>
        <p:grpSp>
          <p:nvGrpSpPr>
            <p:cNvPr id="12" name="Group 12"/>
            <p:cNvGrpSpPr/>
            <p:nvPr/>
          </p:nvGrpSpPr>
          <p:grpSpPr>
            <a:xfrm>
              <a:off x="0" y="0"/>
              <a:ext cx="8648909" cy="1323991"/>
              <a:chOff x="0" y="0"/>
              <a:chExt cx="1708426" cy="261529"/>
            </a:xfrm>
          </p:grpSpPr>
          <p:sp>
            <p:nvSpPr>
              <p:cNvPr id="13" name="Freeform 13"/>
              <p:cNvSpPr/>
              <p:nvPr/>
            </p:nvSpPr>
            <p:spPr>
              <a:xfrm>
                <a:off x="0" y="0"/>
                <a:ext cx="1708427" cy="261529"/>
              </a:xfrm>
              <a:custGeom>
                <a:avLst/>
                <a:gdLst/>
                <a:ahLst/>
                <a:cxnLst/>
                <a:rect l="l" t="t" r="r" b="b"/>
                <a:pathLst>
                  <a:path w="1708427" h="261529">
                    <a:moveTo>
                      <a:pt x="35805" y="0"/>
                    </a:moveTo>
                    <a:lnTo>
                      <a:pt x="1672621" y="0"/>
                    </a:lnTo>
                    <a:cubicBezTo>
                      <a:pt x="1692396" y="0"/>
                      <a:pt x="1708427" y="16031"/>
                      <a:pt x="1708427" y="35805"/>
                    </a:cubicBezTo>
                    <a:lnTo>
                      <a:pt x="1708427" y="225724"/>
                    </a:lnTo>
                    <a:cubicBezTo>
                      <a:pt x="1708427" y="235220"/>
                      <a:pt x="1704654" y="244327"/>
                      <a:pt x="1697939" y="251042"/>
                    </a:cubicBezTo>
                    <a:cubicBezTo>
                      <a:pt x="1691225" y="257757"/>
                      <a:pt x="1682117" y="261529"/>
                      <a:pt x="1672621" y="261529"/>
                    </a:cubicBezTo>
                    <a:lnTo>
                      <a:pt x="35805" y="261529"/>
                    </a:lnTo>
                    <a:cubicBezTo>
                      <a:pt x="16031" y="261529"/>
                      <a:pt x="0" y="245498"/>
                      <a:pt x="0" y="225724"/>
                    </a:cubicBezTo>
                    <a:lnTo>
                      <a:pt x="0" y="35805"/>
                    </a:lnTo>
                    <a:cubicBezTo>
                      <a:pt x="0" y="16031"/>
                      <a:pt x="16031" y="0"/>
                      <a:pt x="35805" y="0"/>
                    </a:cubicBezTo>
                    <a:close/>
                  </a:path>
                </a:pathLst>
              </a:custGeom>
              <a:solidFill>
                <a:srgbClr val="73C7DD">
                  <a:alpha val="14902"/>
                </a:srgbClr>
              </a:solidFill>
            </p:spPr>
            <p:txBody>
              <a:bodyPr/>
              <a:lstStyle/>
              <a:p>
                <a:endParaRPr lang="en-US" sz="2000" dirty="0">
                  <a:solidFill>
                    <a:schemeClr val="bg1"/>
                  </a:solidFill>
                </a:endParaRPr>
              </a:p>
            </p:txBody>
          </p:sp>
          <p:sp>
            <p:nvSpPr>
              <p:cNvPr id="14" name="TextBox 14"/>
              <p:cNvSpPr txBox="1"/>
              <p:nvPr/>
            </p:nvSpPr>
            <p:spPr>
              <a:xfrm>
                <a:off x="0" y="-47625"/>
                <a:ext cx="1708426" cy="309154"/>
              </a:xfrm>
              <a:prstGeom prst="rect">
                <a:avLst/>
              </a:prstGeom>
            </p:spPr>
            <p:txBody>
              <a:bodyPr lIns="50800" tIns="50800" rIns="50800" bIns="50800" rtlCol="0" anchor="ctr"/>
              <a:lstStyle/>
              <a:p>
                <a:pPr algn="ctr">
                  <a:lnSpc>
                    <a:spcPts val="3359"/>
                  </a:lnSpc>
                </a:pPr>
                <a:endParaRPr sz="2000">
                  <a:solidFill>
                    <a:schemeClr val="bg1"/>
                  </a:solidFill>
                </a:endParaRPr>
              </a:p>
            </p:txBody>
          </p:sp>
        </p:grpSp>
        <p:sp>
          <p:nvSpPr>
            <p:cNvPr id="15" name="TextBox 15"/>
            <p:cNvSpPr txBox="1"/>
            <p:nvPr/>
          </p:nvSpPr>
          <p:spPr>
            <a:xfrm>
              <a:off x="601665" y="296907"/>
              <a:ext cx="7445578" cy="820738"/>
            </a:xfrm>
            <a:prstGeom prst="rect">
              <a:avLst/>
            </a:prstGeom>
          </p:spPr>
          <p:txBody>
            <a:bodyPr lIns="0" tIns="0" rIns="0" bIns="0" rtlCol="0" anchor="t">
              <a:spAutoFit/>
            </a:bodyPr>
            <a:lstStyle/>
            <a:p>
              <a:pPr rtl="0" fontAlgn="base">
                <a:spcBef>
                  <a:spcPts val="1200"/>
                </a:spcBef>
                <a:spcAft>
                  <a:spcPts val="1200"/>
                </a:spcAft>
              </a:pPr>
              <a:r>
                <a:rPr lang="en-US" sz="2000" b="1" i="0" u="none" strike="noStrike" dirty="0" err="1">
                  <a:solidFill>
                    <a:schemeClr val="bg1"/>
                  </a:solidFill>
                  <a:effectLst/>
                  <a:latin typeface="Arial" panose="020B0604020202020204" pitchFamily="34" charset="0"/>
                </a:rPr>
                <a:t>Hệ</a:t>
              </a:r>
              <a:r>
                <a:rPr lang="en-US" sz="2000" b="1"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thống</a:t>
              </a:r>
              <a:r>
                <a:rPr lang="en-US" sz="2000" b="1"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báo</a:t>
              </a:r>
              <a:r>
                <a:rPr lang="en-US" sz="2000" b="1"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cáo</a:t>
              </a:r>
              <a:r>
                <a:rPr lang="en-US" sz="2000" b="1"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hoạt</a:t>
              </a:r>
              <a:r>
                <a:rPr lang="en-US" sz="2000" b="1"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động</a:t>
              </a:r>
              <a:r>
                <a:rPr lang="en-US" sz="2000" b="1"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hàng</a:t>
              </a:r>
              <a:r>
                <a:rPr lang="en-US" sz="2000" b="1"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tuần</a:t>
              </a:r>
              <a:r>
                <a:rPr lang="en-US" sz="2000" b="1" i="0" u="none" strike="noStrike" dirty="0">
                  <a:solidFill>
                    <a:schemeClr val="bg1"/>
                  </a:solidFill>
                  <a:effectLst/>
                  <a:latin typeface="Arial" panose="020B0604020202020204" pitchFamily="34" charset="0"/>
                </a:rPr>
                <a:t> (WAR)</a:t>
              </a:r>
              <a:r>
                <a:rPr lang="en-US" sz="2000" b="0" i="0" u="none" strike="noStrike" dirty="0">
                  <a:solidFill>
                    <a:schemeClr val="bg1"/>
                  </a:solidFill>
                  <a:effectLst/>
                  <a:latin typeface="Arial" panose="020B0604020202020204" pitchFamily="34" charset="0"/>
                </a:rPr>
                <a:t>:</a:t>
              </a:r>
            </a:p>
          </p:txBody>
        </p:sp>
      </p:grpSp>
      <p:grpSp>
        <p:nvGrpSpPr>
          <p:cNvPr id="16" name="Group 16"/>
          <p:cNvGrpSpPr/>
          <p:nvPr/>
        </p:nvGrpSpPr>
        <p:grpSpPr>
          <a:xfrm>
            <a:off x="10534973" y="2995501"/>
            <a:ext cx="6486686" cy="1173819"/>
            <a:chOff x="0" y="-241101"/>
            <a:chExt cx="8648914" cy="1565092"/>
          </a:xfrm>
        </p:grpSpPr>
        <p:grpSp>
          <p:nvGrpSpPr>
            <p:cNvPr id="17" name="Group 17"/>
            <p:cNvGrpSpPr/>
            <p:nvPr/>
          </p:nvGrpSpPr>
          <p:grpSpPr>
            <a:xfrm>
              <a:off x="0" y="-241101"/>
              <a:ext cx="8648914" cy="1565092"/>
              <a:chOff x="0" y="-47625"/>
              <a:chExt cx="1708427" cy="309154"/>
            </a:xfrm>
          </p:grpSpPr>
          <p:sp>
            <p:nvSpPr>
              <p:cNvPr id="18" name="Freeform 18"/>
              <p:cNvSpPr/>
              <p:nvPr/>
            </p:nvSpPr>
            <p:spPr>
              <a:xfrm>
                <a:off x="0" y="0"/>
                <a:ext cx="1708427" cy="261529"/>
              </a:xfrm>
              <a:custGeom>
                <a:avLst/>
                <a:gdLst/>
                <a:ahLst/>
                <a:cxnLst/>
                <a:rect l="l" t="t" r="r" b="b"/>
                <a:pathLst>
                  <a:path w="1708427" h="261529">
                    <a:moveTo>
                      <a:pt x="35805" y="0"/>
                    </a:moveTo>
                    <a:lnTo>
                      <a:pt x="1672621" y="0"/>
                    </a:lnTo>
                    <a:cubicBezTo>
                      <a:pt x="1692396" y="0"/>
                      <a:pt x="1708427" y="16031"/>
                      <a:pt x="1708427" y="35805"/>
                    </a:cubicBezTo>
                    <a:lnTo>
                      <a:pt x="1708427" y="225724"/>
                    </a:lnTo>
                    <a:cubicBezTo>
                      <a:pt x="1708427" y="235220"/>
                      <a:pt x="1704654" y="244327"/>
                      <a:pt x="1697939" y="251042"/>
                    </a:cubicBezTo>
                    <a:cubicBezTo>
                      <a:pt x="1691225" y="257757"/>
                      <a:pt x="1682117" y="261529"/>
                      <a:pt x="1672621" y="261529"/>
                    </a:cubicBezTo>
                    <a:lnTo>
                      <a:pt x="35805" y="261529"/>
                    </a:lnTo>
                    <a:cubicBezTo>
                      <a:pt x="16031" y="261529"/>
                      <a:pt x="0" y="245498"/>
                      <a:pt x="0" y="225724"/>
                    </a:cubicBezTo>
                    <a:lnTo>
                      <a:pt x="0" y="35805"/>
                    </a:lnTo>
                    <a:cubicBezTo>
                      <a:pt x="0" y="16031"/>
                      <a:pt x="16031" y="0"/>
                      <a:pt x="35805" y="0"/>
                    </a:cubicBezTo>
                    <a:close/>
                  </a:path>
                </a:pathLst>
              </a:custGeom>
              <a:solidFill>
                <a:srgbClr val="73C7DD">
                  <a:alpha val="14902"/>
                </a:srgbClr>
              </a:solidFill>
            </p:spPr>
            <p:txBody>
              <a:bodyPr/>
              <a:lstStyle/>
              <a:p>
                <a:endParaRPr lang="en-US" sz="2000">
                  <a:solidFill>
                    <a:schemeClr val="bg1"/>
                  </a:solidFill>
                </a:endParaRPr>
              </a:p>
            </p:txBody>
          </p:sp>
          <p:sp>
            <p:nvSpPr>
              <p:cNvPr id="19" name="TextBox 19"/>
              <p:cNvSpPr txBox="1"/>
              <p:nvPr/>
            </p:nvSpPr>
            <p:spPr>
              <a:xfrm>
                <a:off x="0" y="-47625"/>
                <a:ext cx="1708426" cy="309154"/>
              </a:xfrm>
              <a:prstGeom prst="rect">
                <a:avLst/>
              </a:prstGeom>
            </p:spPr>
            <p:txBody>
              <a:bodyPr lIns="50800" tIns="50800" rIns="50800" bIns="50800" rtlCol="0" anchor="ctr"/>
              <a:lstStyle/>
              <a:p>
                <a:pPr algn="ctr">
                  <a:lnSpc>
                    <a:spcPts val="3359"/>
                  </a:lnSpc>
                </a:pPr>
                <a:endParaRPr sz="2000">
                  <a:solidFill>
                    <a:schemeClr val="bg1"/>
                  </a:solidFill>
                </a:endParaRPr>
              </a:p>
            </p:txBody>
          </p:sp>
        </p:grpSp>
        <p:sp>
          <p:nvSpPr>
            <p:cNvPr id="20" name="TextBox 20"/>
            <p:cNvSpPr txBox="1"/>
            <p:nvPr/>
          </p:nvSpPr>
          <p:spPr>
            <a:xfrm>
              <a:off x="601665" y="296907"/>
              <a:ext cx="7445578" cy="621708"/>
            </a:xfrm>
            <a:prstGeom prst="rect">
              <a:avLst/>
            </a:prstGeom>
          </p:spPr>
          <p:txBody>
            <a:bodyPr lIns="0" tIns="0" rIns="0" bIns="0" rtlCol="0" anchor="t">
              <a:spAutoFit/>
            </a:bodyPr>
            <a:lstStyle/>
            <a:p>
              <a:pPr marL="0" lvl="0" indent="0" algn="ctr">
                <a:lnSpc>
                  <a:spcPts val="4200"/>
                </a:lnSpc>
                <a:spcBef>
                  <a:spcPct val="0"/>
                </a:spcBef>
              </a:pPr>
              <a:r>
                <a:rPr lang="en-US" sz="2000" b="1" i="0" u="none" strike="noStrike" dirty="0">
                  <a:solidFill>
                    <a:schemeClr val="bg1"/>
                  </a:solidFill>
                  <a:effectLst/>
                  <a:latin typeface="Arial" panose="020B0604020202020204" pitchFamily="34" charset="0"/>
                </a:rPr>
                <a:t>Thông tin </a:t>
              </a:r>
              <a:r>
                <a:rPr lang="en-US" sz="2000" b="1" i="0" u="none" strike="noStrike" dirty="0" err="1">
                  <a:solidFill>
                    <a:schemeClr val="bg1"/>
                  </a:solidFill>
                  <a:effectLst/>
                  <a:latin typeface="Arial" panose="020B0604020202020204" pitchFamily="34" charset="0"/>
                </a:rPr>
                <a:t>trong</a:t>
              </a:r>
              <a:r>
                <a:rPr lang="en-US" sz="2000" b="1" i="0" u="none" strike="noStrike" dirty="0">
                  <a:solidFill>
                    <a:schemeClr val="bg1"/>
                  </a:solidFill>
                  <a:effectLst/>
                  <a:latin typeface="Arial" panose="020B0604020202020204" pitchFamily="34" charset="0"/>
                </a:rPr>
                <a:t> WAR</a:t>
              </a:r>
              <a:r>
                <a:rPr lang="en-US" sz="2000" b="0" i="0" u="none" strike="noStrike" dirty="0">
                  <a:solidFill>
                    <a:schemeClr val="bg1"/>
                  </a:solidFill>
                  <a:effectLst/>
                  <a:latin typeface="Arial" panose="020B0604020202020204" pitchFamily="34" charset="0"/>
                </a:rPr>
                <a:t>:</a:t>
              </a:r>
              <a:endParaRPr lang="en-US" sz="3600" b="1" dirty="0">
                <a:solidFill>
                  <a:schemeClr val="bg1"/>
                </a:solidFill>
                <a:latin typeface="Cabin Medium"/>
                <a:ea typeface="Cabin Medium"/>
                <a:cs typeface="Cabin Medium"/>
                <a:sym typeface="Cabin Medium"/>
              </a:endParaRPr>
            </a:p>
          </p:txBody>
        </p:sp>
      </p:grpSp>
      <p:grpSp>
        <p:nvGrpSpPr>
          <p:cNvPr id="21" name="Group 11">
            <a:extLst>
              <a:ext uri="{FF2B5EF4-FFF2-40B4-BE49-F238E27FC236}">
                <a16:creationId xmlns:a16="http://schemas.microsoft.com/office/drawing/2014/main" id="{BD14B4B3-2FD5-000A-6823-F069EABEF38F}"/>
              </a:ext>
            </a:extLst>
          </p:cNvPr>
          <p:cNvGrpSpPr/>
          <p:nvPr/>
        </p:nvGrpSpPr>
        <p:grpSpPr>
          <a:xfrm>
            <a:off x="5186071" y="5993199"/>
            <a:ext cx="9063329" cy="1173819"/>
            <a:chOff x="0" y="-241102"/>
            <a:chExt cx="9891469" cy="1565093"/>
          </a:xfrm>
        </p:grpSpPr>
        <p:grpSp>
          <p:nvGrpSpPr>
            <p:cNvPr id="22" name="Group 12">
              <a:extLst>
                <a:ext uri="{FF2B5EF4-FFF2-40B4-BE49-F238E27FC236}">
                  <a16:creationId xmlns:a16="http://schemas.microsoft.com/office/drawing/2014/main" id="{4CBFE9B0-8B5F-FE86-6B48-6FC189E78E83}"/>
                </a:ext>
              </a:extLst>
            </p:cNvPr>
            <p:cNvGrpSpPr/>
            <p:nvPr/>
          </p:nvGrpSpPr>
          <p:grpSpPr>
            <a:xfrm>
              <a:off x="0" y="-241102"/>
              <a:ext cx="8648914" cy="1565093"/>
              <a:chOff x="0" y="-47625"/>
              <a:chExt cx="1708427" cy="309154"/>
            </a:xfrm>
          </p:grpSpPr>
          <p:sp>
            <p:nvSpPr>
              <p:cNvPr id="24" name="Freeform 13">
                <a:extLst>
                  <a:ext uri="{FF2B5EF4-FFF2-40B4-BE49-F238E27FC236}">
                    <a16:creationId xmlns:a16="http://schemas.microsoft.com/office/drawing/2014/main" id="{39DBC827-6482-1049-C26F-FB75B40928D0}"/>
                  </a:ext>
                </a:extLst>
              </p:cNvPr>
              <p:cNvSpPr/>
              <p:nvPr/>
            </p:nvSpPr>
            <p:spPr>
              <a:xfrm>
                <a:off x="0" y="0"/>
                <a:ext cx="1708427" cy="261529"/>
              </a:xfrm>
              <a:custGeom>
                <a:avLst/>
                <a:gdLst/>
                <a:ahLst/>
                <a:cxnLst/>
                <a:rect l="l" t="t" r="r" b="b"/>
                <a:pathLst>
                  <a:path w="1708427" h="261529">
                    <a:moveTo>
                      <a:pt x="35805" y="0"/>
                    </a:moveTo>
                    <a:lnTo>
                      <a:pt x="1672621" y="0"/>
                    </a:lnTo>
                    <a:cubicBezTo>
                      <a:pt x="1692396" y="0"/>
                      <a:pt x="1708427" y="16031"/>
                      <a:pt x="1708427" y="35805"/>
                    </a:cubicBezTo>
                    <a:lnTo>
                      <a:pt x="1708427" y="225724"/>
                    </a:lnTo>
                    <a:cubicBezTo>
                      <a:pt x="1708427" y="235220"/>
                      <a:pt x="1704654" y="244327"/>
                      <a:pt x="1697939" y="251042"/>
                    </a:cubicBezTo>
                    <a:cubicBezTo>
                      <a:pt x="1691225" y="257757"/>
                      <a:pt x="1682117" y="261529"/>
                      <a:pt x="1672621" y="261529"/>
                    </a:cubicBezTo>
                    <a:lnTo>
                      <a:pt x="35805" y="261529"/>
                    </a:lnTo>
                    <a:cubicBezTo>
                      <a:pt x="16031" y="261529"/>
                      <a:pt x="0" y="245498"/>
                      <a:pt x="0" y="225724"/>
                    </a:cubicBezTo>
                    <a:lnTo>
                      <a:pt x="0" y="35805"/>
                    </a:lnTo>
                    <a:cubicBezTo>
                      <a:pt x="0" y="16031"/>
                      <a:pt x="16031" y="0"/>
                      <a:pt x="35805" y="0"/>
                    </a:cubicBezTo>
                    <a:close/>
                  </a:path>
                </a:pathLst>
              </a:custGeom>
              <a:solidFill>
                <a:srgbClr val="73C7DD">
                  <a:alpha val="14902"/>
                </a:srgbClr>
              </a:solidFill>
            </p:spPr>
            <p:txBody>
              <a:bodyPr/>
              <a:lstStyle/>
              <a:p>
                <a:endParaRPr lang="en-US" sz="2000" dirty="0">
                  <a:solidFill>
                    <a:schemeClr val="bg1"/>
                  </a:solidFill>
                </a:endParaRPr>
              </a:p>
            </p:txBody>
          </p:sp>
          <p:sp>
            <p:nvSpPr>
              <p:cNvPr id="25" name="TextBox 14">
                <a:extLst>
                  <a:ext uri="{FF2B5EF4-FFF2-40B4-BE49-F238E27FC236}">
                    <a16:creationId xmlns:a16="http://schemas.microsoft.com/office/drawing/2014/main" id="{937461C1-145F-F7C2-9D92-20E7BE8755DE}"/>
                  </a:ext>
                </a:extLst>
              </p:cNvPr>
              <p:cNvSpPr txBox="1"/>
              <p:nvPr/>
            </p:nvSpPr>
            <p:spPr>
              <a:xfrm>
                <a:off x="0" y="-47625"/>
                <a:ext cx="1708426" cy="309154"/>
              </a:xfrm>
              <a:prstGeom prst="rect">
                <a:avLst/>
              </a:prstGeom>
            </p:spPr>
            <p:txBody>
              <a:bodyPr lIns="50800" tIns="50800" rIns="50800" bIns="50800" rtlCol="0" anchor="ctr"/>
              <a:lstStyle/>
              <a:p>
                <a:pPr algn="ctr">
                  <a:lnSpc>
                    <a:spcPts val="3359"/>
                  </a:lnSpc>
                </a:pPr>
                <a:endParaRPr sz="2000">
                  <a:solidFill>
                    <a:schemeClr val="bg1"/>
                  </a:solidFill>
                </a:endParaRPr>
              </a:p>
            </p:txBody>
          </p:sp>
        </p:grpSp>
        <p:sp>
          <p:nvSpPr>
            <p:cNvPr id="23" name="TextBox 15">
              <a:extLst>
                <a:ext uri="{FF2B5EF4-FFF2-40B4-BE49-F238E27FC236}">
                  <a16:creationId xmlns:a16="http://schemas.microsoft.com/office/drawing/2014/main" id="{487A43A0-9F6A-0801-16E4-EC3B3C944B18}"/>
                </a:ext>
              </a:extLst>
            </p:cNvPr>
            <p:cNvSpPr txBox="1"/>
            <p:nvPr/>
          </p:nvSpPr>
          <p:spPr>
            <a:xfrm>
              <a:off x="2445892" y="477328"/>
              <a:ext cx="7445577" cy="410370"/>
            </a:xfrm>
            <a:prstGeom prst="rect">
              <a:avLst/>
            </a:prstGeom>
          </p:spPr>
          <p:txBody>
            <a:bodyPr lIns="0" tIns="0" rIns="0" bIns="0" rtlCol="0" anchor="t">
              <a:spAutoFit/>
            </a:bodyPr>
            <a:lstStyle/>
            <a:p>
              <a:pPr rtl="0" fontAlgn="base">
                <a:spcBef>
                  <a:spcPts val="1200"/>
                </a:spcBef>
                <a:spcAft>
                  <a:spcPts val="1200"/>
                </a:spcAft>
              </a:pPr>
              <a:r>
                <a:rPr lang="en-US" sz="2000" b="1" i="0" u="none" strike="noStrike" dirty="0">
                  <a:solidFill>
                    <a:schemeClr val="bg1"/>
                  </a:solidFill>
                  <a:effectLst/>
                  <a:latin typeface="Arial" panose="020B0604020202020204" pitchFamily="34" charset="0"/>
                </a:rPr>
                <a:t>Liên </a:t>
              </a:r>
              <a:r>
                <a:rPr lang="en-US" sz="2000" b="1" i="0" u="none" strike="noStrike" dirty="0" err="1">
                  <a:solidFill>
                    <a:schemeClr val="bg1"/>
                  </a:solidFill>
                  <a:effectLst/>
                  <a:latin typeface="Arial" panose="020B0604020202020204" pitchFamily="34" charset="0"/>
                </a:rPr>
                <a:t>kết</a:t>
              </a:r>
              <a:r>
                <a:rPr lang="en-US" sz="2000" b="1" i="0" u="none" strike="noStrike" dirty="0">
                  <a:solidFill>
                    <a:schemeClr val="bg1"/>
                  </a:solidFill>
                  <a:effectLst/>
                  <a:latin typeface="Arial" panose="020B0604020202020204" pitchFamily="34" charset="0"/>
                </a:rPr>
                <a:t> </a:t>
              </a:r>
              <a:r>
                <a:rPr lang="en-US" sz="2000" b="1" i="0" u="none" strike="noStrike" dirty="0" err="1">
                  <a:solidFill>
                    <a:schemeClr val="bg1"/>
                  </a:solidFill>
                  <a:effectLst/>
                  <a:latin typeface="Arial" panose="020B0604020202020204" pitchFamily="34" charset="0"/>
                </a:rPr>
                <a:t>với</a:t>
              </a:r>
              <a:r>
                <a:rPr lang="en-US" sz="2000" b="1" i="0" u="none" strike="noStrike" dirty="0">
                  <a:solidFill>
                    <a:schemeClr val="bg1"/>
                  </a:solidFill>
                  <a:effectLst/>
                  <a:latin typeface="Arial" panose="020B0604020202020204" pitchFamily="34" charset="0"/>
                </a:rPr>
                <a:t> Microsoft Project (MSP)</a:t>
              </a:r>
              <a:r>
                <a:rPr lang="en-US" sz="2000" b="0" i="0" u="none" strike="noStrike" dirty="0">
                  <a:solidFill>
                    <a:schemeClr val="bg1"/>
                  </a:solidFill>
                  <a:effectLst/>
                  <a:latin typeface="Arial" panose="020B0604020202020204" pitchFamily="34" charset="0"/>
                </a:rPr>
                <a:t>:</a:t>
              </a:r>
            </a:p>
          </p:txBody>
        </p:sp>
      </p:grpSp>
      <p:sp>
        <p:nvSpPr>
          <p:cNvPr id="26" name="TextBox 4">
            <a:extLst>
              <a:ext uri="{FF2B5EF4-FFF2-40B4-BE49-F238E27FC236}">
                <a16:creationId xmlns:a16="http://schemas.microsoft.com/office/drawing/2014/main" id="{3BDE2DE3-9A86-DC7B-F7B3-31FAA4C45167}"/>
              </a:ext>
            </a:extLst>
          </p:cNvPr>
          <p:cNvSpPr txBox="1"/>
          <p:nvPr/>
        </p:nvSpPr>
        <p:spPr>
          <a:xfrm>
            <a:off x="5718666" y="7645151"/>
            <a:ext cx="10239253" cy="2154436"/>
          </a:xfrm>
          <a:prstGeom prst="rect">
            <a:avLst/>
          </a:prstGeom>
        </p:spPr>
        <p:txBody>
          <a:bodyPr wrap="square" lIns="0" tIns="0" rIns="0" bIns="0" rtlCol="0" anchor="t">
            <a:spAutoFit/>
          </a:bodyPr>
          <a:lstStyle/>
          <a:p>
            <a:pPr marL="457200" rtl="0" fontAlgn="base">
              <a:spcBef>
                <a:spcPts val="1200"/>
              </a:spcBef>
              <a:spcAft>
                <a:spcPts val="0"/>
              </a:spcAft>
              <a:buFont typeface="Arial" panose="020B0604020202020204" pitchFamily="34" charset="0"/>
              <a:buChar char="•"/>
            </a:pPr>
            <a:r>
              <a:rPr lang="vi-VN" sz="2000" b="0" i="0" u="none" strike="noStrike" dirty="0">
                <a:solidFill>
                  <a:schemeClr val="bg1"/>
                </a:solidFill>
                <a:effectLst/>
                <a:latin typeface="Arial" panose="020B0604020202020204" pitchFamily="34" charset="0"/>
              </a:rPr>
              <a:t>WAR kết nối với mô tả dự án MSP, đảm bảo rằng nhân viên chỉ có thể gửi WAR sau khi dự án được đệ trình lên MSP.</a:t>
            </a:r>
          </a:p>
          <a:p>
            <a:pPr marL="457200" rtl="0" fontAlgn="base">
              <a:spcBef>
                <a:spcPts val="0"/>
              </a:spcBef>
              <a:spcAft>
                <a:spcPts val="1200"/>
              </a:spcAft>
              <a:buFont typeface="Arial" panose="020B0604020202020204" pitchFamily="34" charset="0"/>
              <a:buChar char="•"/>
            </a:pPr>
            <a:r>
              <a:rPr lang="vi-VN" sz="2000" b="0" i="0" u="none" strike="noStrike" dirty="0">
                <a:solidFill>
                  <a:schemeClr val="bg1"/>
                </a:solidFill>
                <a:effectLst/>
                <a:latin typeface="Arial" panose="020B0604020202020204" pitchFamily="34" charset="0"/>
              </a:rPr>
              <a:t>Hoạt động đã được lập kế hoạch sẽ hiển thị trong WAR, và nhân viên chỉ nhập số giờ làm việc cho các hoạt động này.</a:t>
            </a:r>
          </a:p>
          <a:p>
            <a:pPr marL="457200" rtl="0" fontAlgn="base">
              <a:spcBef>
                <a:spcPts val="1200"/>
              </a:spcBef>
              <a:spcAft>
                <a:spcPts val="0"/>
              </a:spcAft>
              <a:buFont typeface="Arial" panose="020B0604020202020204" pitchFamily="34" charset="0"/>
              <a:buChar char="•"/>
            </a:pPr>
            <a:r>
              <a:rPr lang="vi-VN" sz="2000" b="0" i="0" u="none" strike="noStrike" dirty="0">
                <a:solidFill>
                  <a:schemeClr val="bg1"/>
                </a:solidFill>
                <a:effectLst/>
                <a:latin typeface="Arial" panose="020B0604020202020204" pitchFamily="34" charset="0"/>
              </a:rPr>
              <a:t>Hoạt động không lập kế hoạch cũng có thể được ghi nhận bằng cách nhập mã và mô tả thủ công.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TotalTime>
  <Words>1745</Words>
  <Application>Microsoft Office PowerPoint</Application>
  <PresentationFormat>Custom</PresentationFormat>
  <Paragraphs>84</Paragraphs>
  <Slides>17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Asap</vt:lpstr>
      <vt:lpstr>Cabin Medium</vt:lpstr>
      <vt:lpstr>Cabin Semi-Bold</vt:lpstr>
      <vt:lpstr>Times New Roman</vt:lpstr>
      <vt:lpstr>Arial</vt:lpstr>
      <vt:lpstr>Asap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Hồ sơ công ty trống Bản trình bày doanh nghiệp theo Phong cách Công nghệ Trừu tượng Xanh hải quân</dc:title>
  <dc:creator>DELL</dc:creator>
  <cp:lastModifiedBy>Nguyen Hoang</cp:lastModifiedBy>
  <cp:revision>2</cp:revision>
  <dcterms:created xsi:type="dcterms:W3CDTF">2006-08-16T00:00:00Z</dcterms:created>
  <dcterms:modified xsi:type="dcterms:W3CDTF">2024-09-29T06:20:47Z</dcterms:modified>
  <dc:identifier>DAGSHL6jOxE</dc:identifier>
</cp:coreProperties>
</file>